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06" r:id="rId1"/>
  </p:sldMasterIdLst>
  <p:notesMasterIdLst>
    <p:notesMasterId r:id="rId48"/>
  </p:notesMasterIdLst>
  <p:handoutMasterIdLst>
    <p:handoutMasterId r:id="rId49"/>
  </p:handoutMasterIdLst>
  <p:sldIdLst>
    <p:sldId id="474" r:id="rId2"/>
    <p:sldId id="670" r:id="rId3"/>
    <p:sldId id="835" r:id="rId4"/>
    <p:sldId id="837" r:id="rId5"/>
    <p:sldId id="834" r:id="rId6"/>
    <p:sldId id="838" r:id="rId7"/>
    <p:sldId id="839" r:id="rId8"/>
    <p:sldId id="840" r:id="rId9"/>
    <p:sldId id="841" r:id="rId10"/>
    <p:sldId id="842" r:id="rId11"/>
    <p:sldId id="843" r:id="rId12"/>
    <p:sldId id="844" r:id="rId13"/>
    <p:sldId id="845" r:id="rId14"/>
    <p:sldId id="846" r:id="rId15"/>
    <p:sldId id="847" r:id="rId16"/>
    <p:sldId id="848" r:id="rId17"/>
    <p:sldId id="812" r:id="rId18"/>
    <p:sldId id="851" r:id="rId19"/>
    <p:sldId id="678" r:id="rId20"/>
    <p:sldId id="853" r:id="rId21"/>
    <p:sldId id="854" r:id="rId22"/>
    <p:sldId id="855" r:id="rId23"/>
    <p:sldId id="856" r:id="rId24"/>
    <p:sldId id="857" r:id="rId25"/>
    <p:sldId id="858" r:id="rId26"/>
    <p:sldId id="859" r:id="rId27"/>
    <p:sldId id="860" r:id="rId28"/>
    <p:sldId id="861" r:id="rId29"/>
    <p:sldId id="862" r:id="rId30"/>
    <p:sldId id="863" r:id="rId31"/>
    <p:sldId id="852" r:id="rId32"/>
    <p:sldId id="701" r:id="rId33"/>
    <p:sldId id="755" r:id="rId34"/>
    <p:sldId id="706" r:id="rId35"/>
    <p:sldId id="826" r:id="rId36"/>
    <p:sldId id="757" r:id="rId37"/>
    <p:sldId id="864" r:id="rId38"/>
    <p:sldId id="816" r:id="rId39"/>
    <p:sldId id="827" r:id="rId40"/>
    <p:sldId id="829" r:id="rId41"/>
    <p:sldId id="830" r:id="rId42"/>
    <p:sldId id="814" r:id="rId43"/>
    <p:sldId id="822" r:id="rId44"/>
    <p:sldId id="761" r:id="rId45"/>
    <p:sldId id="865" r:id="rId46"/>
    <p:sldId id="825" r:id="rId4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E98300"/>
    <a:srgbClr val="000099"/>
    <a:srgbClr val="F78E1E"/>
    <a:srgbClr val="FFC637"/>
    <a:srgbClr val="FFCE55"/>
    <a:srgbClr val="EBB7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6691" autoAdjust="0"/>
  </p:normalViewPr>
  <p:slideViewPr>
    <p:cSldViewPr snapToGrid="0">
      <p:cViewPr varScale="1">
        <p:scale>
          <a:sx n="84" d="100"/>
          <a:sy n="84" d="100"/>
        </p:scale>
        <p:origin x="-1541" y="-72"/>
      </p:cViewPr>
      <p:guideLst>
        <p:guide orient="horz" pos="2160"/>
        <p:guide orient="horz" pos="4282"/>
        <p:guide orient="horz" pos="4148"/>
        <p:guide orient="horz" pos="68"/>
        <p:guide orient="horz" pos="4041"/>
        <p:guide orient="horz" pos="658"/>
        <p:guide pos="400"/>
        <p:guide pos="561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3606" y="-96"/>
      </p:cViewPr>
      <p:guideLst>
        <p:guide orient="horz" pos="3224"/>
        <p:guide pos="223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1054"/>
          </a:xfrm>
          <a:prstGeom prst="rect">
            <a:avLst/>
          </a:prstGeom>
        </p:spPr>
        <p:txBody>
          <a:bodyPr vert="horz" wrap="square" lIns="95674" tIns="47837" rIns="95674" bIns="47837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088" y="0"/>
            <a:ext cx="3076672" cy="511054"/>
          </a:xfrm>
          <a:prstGeom prst="rect">
            <a:avLst/>
          </a:prstGeom>
        </p:spPr>
        <p:txBody>
          <a:bodyPr vert="horz" wrap="square" lIns="95674" tIns="47837" rIns="95674" bIns="47837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71AADC9-F011-4B39-96E0-B82BFA5640AB}" type="datetimeFigureOut">
              <a:rPr lang="en-US" altLang="zh-CN"/>
              <a:pPr>
                <a:defRPr/>
              </a:pPr>
              <a:t>7/13/2011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1054"/>
          </a:xfrm>
          <a:prstGeom prst="rect">
            <a:avLst/>
          </a:prstGeom>
        </p:spPr>
        <p:txBody>
          <a:bodyPr vert="horz" wrap="square" lIns="95674" tIns="47837" rIns="95674" bIns="47837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1054"/>
          </a:xfrm>
          <a:prstGeom prst="rect">
            <a:avLst/>
          </a:prstGeom>
        </p:spPr>
        <p:txBody>
          <a:bodyPr vert="horz" wrap="square" lIns="95674" tIns="47837" rIns="95674" bIns="47837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A51FDEF-88E3-42E1-A71D-C89857F09E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1054"/>
          </a:xfrm>
          <a:prstGeom prst="rect">
            <a:avLst/>
          </a:prstGeom>
        </p:spPr>
        <p:txBody>
          <a:bodyPr vert="horz" wrap="square" lIns="95071" tIns="47536" rIns="95071" bIns="47536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088" y="0"/>
            <a:ext cx="3076672" cy="511054"/>
          </a:xfrm>
          <a:prstGeom prst="rect">
            <a:avLst/>
          </a:prstGeom>
        </p:spPr>
        <p:txBody>
          <a:bodyPr vert="horz" wrap="square" lIns="95071" tIns="47536" rIns="95071" bIns="4753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ACC397D-7209-408E-B304-053F09EB475F}" type="datetimeFigureOut">
              <a:rPr lang="en-US" altLang="zh-CN"/>
              <a:pPr>
                <a:defRPr/>
              </a:pPr>
              <a:t>7/13/2011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1" tIns="47536" rIns="95071" bIns="4753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39" y="4861781"/>
            <a:ext cx="5678824" cy="4604560"/>
          </a:xfrm>
          <a:prstGeom prst="rect">
            <a:avLst/>
          </a:prstGeom>
        </p:spPr>
        <p:txBody>
          <a:bodyPr vert="horz" lIns="95071" tIns="47536" rIns="95071" bIns="4753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68"/>
            <a:ext cx="3076672" cy="511054"/>
          </a:xfrm>
          <a:prstGeom prst="rect">
            <a:avLst/>
          </a:prstGeom>
        </p:spPr>
        <p:txBody>
          <a:bodyPr vert="horz" wrap="square" lIns="95071" tIns="47536" rIns="95071" bIns="47536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088" y="9721868"/>
            <a:ext cx="3076672" cy="511054"/>
          </a:xfrm>
          <a:prstGeom prst="rect">
            <a:avLst/>
          </a:prstGeom>
        </p:spPr>
        <p:txBody>
          <a:bodyPr vert="horz" wrap="square" lIns="95071" tIns="47536" rIns="95071" bIns="4753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F756CC1-DC21-43B2-9F0B-CCC63D3D8B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2491787A-353E-46DD-A62D-F0198451018D}" type="slidenum">
              <a:rPr altLang="zh-CN">
                <a:latin typeface="Arial" pitchFamily="34" charset="0"/>
              </a:rPr>
              <a:pPr/>
              <a:t>7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9938"/>
            <a:ext cx="5110163" cy="383222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685" y="4861154"/>
            <a:ext cx="5205932" cy="4604185"/>
          </a:xfrm>
          <a:noFill/>
          <a:ln/>
        </p:spPr>
        <p:txBody>
          <a:bodyPr/>
          <a:lstStyle/>
          <a:p>
            <a:pPr eaLnBrk="1" hangingPunct="1"/>
            <a:endParaRPr lang="zh-CN" altLang="zh-CN" noProof="1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4996"/>
            <a:ext cx="5206153" cy="4310620"/>
          </a:xfrm>
          <a:noFill/>
          <a:ln/>
        </p:spPr>
        <p:txBody>
          <a:bodyPr lIns="96652" tIns="48326" rIns="96652" bIns="48326"/>
          <a:lstStyle/>
          <a:p>
            <a:endParaRPr lang="en-US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z="1700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eaLnBrk="0" hangingPunct="0"/>
            <a:fld id="{F38BD10C-371D-4586-B32F-B29BE8F996A0}" type="slidenum">
              <a:rPr lang="en-US" altLang="zh-CN" sz="1300"/>
              <a:pPr algn="r" eaLnBrk="0" hangingPunct="0"/>
              <a:t>34</a:t>
            </a:fld>
            <a:endParaRPr lang="en-US" altLang="zh-CN" sz="1300" dirty="0"/>
          </a:p>
        </p:txBody>
      </p:sp>
      <p:sp>
        <p:nvSpPr>
          <p:cNvPr id="545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5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544" tIns="46271" rIns="92544" bIns="46271"/>
          <a:lstStyle/>
          <a:p>
            <a:pPr eaLnBrk="1" hangingPunct="1"/>
            <a:endParaRPr lang="fr-FR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/>
            <a:fld id="{9A942C13-6E9D-4DC4-81DD-97527C1CAEE0}" type="slidenum">
              <a:rPr lang="en-US" altLang="zh-CN" sz="1300"/>
              <a:pPr algn="r" eaLnBrk="0" hangingPunct="0"/>
              <a:t>35</a:t>
            </a:fld>
            <a:endParaRPr lang="en-US" altLang="zh-CN" sz="1300" dirty="0"/>
          </a:p>
        </p:txBody>
      </p:sp>
      <p:sp>
        <p:nvSpPr>
          <p:cNvPr id="550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0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4829" tIns="47414" rIns="94829" bIns="47414"/>
          <a:lstStyle/>
          <a:p>
            <a:pPr eaLnBrk="1" hangingPunct="1"/>
            <a:endParaRPr lang="fr-FR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 noChangeArrowheads="1"/>
          </p:cNvSpPr>
          <p:nvPr/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2" tIns="48326" rIns="96652" bIns="48326" anchor="b"/>
          <a:lstStyle/>
          <a:p>
            <a:pPr algn="r"/>
            <a:fld id="{E7E2DB11-E109-4E8B-BB51-B479558900FF}" type="slidenum">
              <a:rPr lang="zh-CN" altLang="en-US" sz="1300"/>
              <a:pPr algn="r"/>
              <a:t>36</a:t>
            </a:fld>
            <a:endParaRPr lang="en-US" altLang="zh-CN" sz="1300" dirty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20" rIns="99038" bIns="49520" anchor="b"/>
          <a:lstStyle/>
          <a:p>
            <a:pPr algn="r" eaLnBrk="0" hangingPunct="0"/>
            <a:fld id="{A7FCE1D6-DA59-4D3A-8BFF-1DEC897DAE44}" type="slidenum">
              <a:rPr lang="zh-CN" altLang="en-US" sz="1300"/>
              <a:pPr algn="r" eaLnBrk="0" hangingPunct="0"/>
              <a:t>39</a:t>
            </a:fld>
            <a:endParaRPr lang="en-US" altLang="zh-CN" sz="1300" dirty="0"/>
          </a:p>
        </p:txBody>
      </p:sp>
      <p:sp>
        <p:nvSpPr>
          <p:cNvPr id="513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9325" y="757238"/>
            <a:ext cx="5149850" cy="3863975"/>
          </a:xfrm>
          <a:ln/>
        </p:spPr>
      </p:sp>
      <p:sp>
        <p:nvSpPr>
          <p:cNvPr id="513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308" y="5111977"/>
            <a:ext cx="6111643" cy="277187"/>
          </a:xfrm>
          <a:noFill/>
          <a:ln/>
        </p:spPr>
        <p:txBody>
          <a:bodyPr lIns="94803" tIns="47401" rIns="94803" bIns="47401">
            <a:normAutofit lnSpcReduction="10000"/>
          </a:bodyPr>
          <a:lstStyle/>
          <a:p>
            <a:endParaRPr lang="en-AU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D6333D03-E17C-4868-BAC0-36717F8EC1C2}" type="slidenum">
              <a:rPr altLang="zh-CN">
                <a:latin typeface="Arial" pitchFamily="34" charset="0"/>
              </a:rPr>
              <a:pPr/>
              <a:t>8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6512" cy="383698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685" y="4862792"/>
            <a:ext cx="5205932" cy="4605821"/>
          </a:xfrm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endParaRPr lang="de-DE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A46668D2-E4A4-4DED-B014-72E6F9FF6CB2}" type="slidenum">
              <a:rPr altLang="zh-CN">
                <a:latin typeface="Arial" pitchFamily="34" charset="0"/>
              </a:rPr>
              <a:pPr/>
              <a:t>9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9938"/>
            <a:ext cx="5110163" cy="3832225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685" y="4861154"/>
            <a:ext cx="5205932" cy="4604185"/>
          </a:xfrm>
          <a:noFill/>
          <a:ln/>
        </p:spPr>
        <p:txBody>
          <a:bodyPr/>
          <a:lstStyle/>
          <a:p>
            <a:pPr eaLnBrk="1" hangingPunct="1"/>
            <a:endParaRPr lang="zh-CN" altLang="zh-CN" noProof="1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D2FE5417-6E5D-4E68-8593-82276F805616}" type="slidenum">
              <a:rPr altLang="zh-CN">
                <a:latin typeface="Arial" pitchFamily="34" charset="0"/>
              </a:rPr>
              <a:pPr/>
              <a:t>10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altLang="zh-CN" dirty="0" smtClean="0">
                <a:latin typeface="Arial" pitchFamily="34" charset="0"/>
              </a:rPr>
              <a:t>Structure Elemtents in their positon</a:t>
            </a:r>
          </a:p>
          <a:p>
            <a:pPr eaLnBrk="1" hangingPunct="1"/>
            <a:r>
              <a:rPr lang="de-DE" altLang="zh-CN" dirty="0" smtClean="0">
                <a:latin typeface="Arial" pitchFamily="34" charset="0"/>
              </a:rPr>
              <a:t>Right hand an example for different types of systems (routes, tubes and pipes) build in the structural reference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C0C1D6AD-C04C-4F41-B959-3C7DC4991811}" type="slidenum">
              <a:rPr altLang="zh-CN">
                <a:latin typeface="Arial" pitchFamily="34" charset="0"/>
              </a:rPr>
              <a:pPr/>
              <a:t>11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de-DE" altLang="zh-CN" smtClean="0">
                <a:latin typeface="Arial" pitchFamily="34" charset="0"/>
              </a:rPr>
              <a:t>Left side: conceptional system layout and simulation, verification validation of routings and equipment positioning</a:t>
            </a:r>
          </a:p>
          <a:p>
            <a:pPr eaLnBrk="1" hangingPunct="1">
              <a:buFontTx/>
              <a:buChar char="•"/>
            </a:pPr>
            <a:r>
              <a:rPr lang="de-DE" altLang="zh-CN" smtClean="0">
                <a:latin typeface="Arial" pitchFamily="34" charset="0"/>
              </a:rPr>
              <a:t>Right side: SFE/ BFE integration and visualisation for customer review</a:t>
            </a:r>
          </a:p>
          <a:p>
            <a:pPr eaLnBrk="1" hangingPunct="1">
              <a:buFontTx/>
              <a:buChar char="•"/>
            </a:pPr>
            <a:r>
              <a:rPr lang="de-DE" altLang="zh-CN" smtClean="0">
                <a:latin typeface="Arial" pitchFamily="34" charset="0"/>
              </a:rPr>
              <a:t>(sale) Furniture equipment (buyer).......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FFB0481B-0E4D-4CA3-AC0D-3D53862B2BB7}" type="slidenum">
              <a:rPr altLang="zh-CN">
                <a:latin typeface="Arial" pitchFamily="34" charset="0"/>
              </a:rPr>
              <a:pPr/>
              <a:t>12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altLang="zh-CN" smtClean="0">
                <a:latin typeface="Arial" pitchFamily="34" charset="0"/>
              </a:rPr>
              <a:t>A PS is decomposed in parts. A part represents an assembly or a single element.</a:t>
            </a:r>
          </a:p>
          <a:p>
            <a:pPr eaLnBrk="1" hangingPunct="1"/>
            <a:r>
              <a:rPr lang="de-DE" altLang="zh-CN" smtClean="0">
                <a:latin typeface="Arial" pitchFamily="34" charset="0"/>
              </a:rPr>
              <a:t>Product Structure is the locigal base of the assembly: In different views it supports different processes. </a:t>
            </a:r>
          </a:p>
          <a:p>
            <a:pPr eaLnBrk="1" hangingPunct="1"/>
            <a:r>
              <a:rPr lang="de-DE" altLang="zh-CN" smtClean="0">
                <a:latin typeface="Arial" pitchFamily="34" charset="0"/>
              </a:rPr>
              <a:t>It contains informations about positions and configurations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497527B4-BBBA-438B-B1EE-078036DCAE26}" type="slidenum">
              <a:rPr altLang="zh-CN">
                <a:latin typeface="Arial" pitchFamily="34" charset="0"/>
              </a:rPr>
              <a:pPr/>
              <a:t>14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5351831" y="10000557"/>
            <a:ext cx="779232" cy="237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6683" tIns="47417" rIns="0" bIns="47417"/>
          <a:lstStyle/>
          <a:p>
            <a:pPr algn="r" defTabSz="949330"/>
            <a:r>
              <a:rPr lang="en-US" altLang="zh-CN" sz="800" noProof="1"/>
              <a:t>Page </a:t>
            </a:r>
            <a:fld id="{986A4546-8AE7-4588-A532-E5640E25569D}" type="slidenum">
              <a:rPr altLang="zh-CN" sz="800" noProof="1"/>
              <a:pPr algn="r" defTabSz="949330"/>
              <a:t>14</a:t>
            </a:fld>
            <a:endParaRPr lang="zh-CN" altLang="zh-CN" sz="800" noProof="1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766763"/>
            <a:ext cx="5118100" cy="3838575"/>
          </a:xfrm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685" y="4862792"/>
            <a:ext cx="5205932" cy="4605821"/>
          </a:xfrm>
          <a:noFill/>
          <a:ln/>
        </p:spPr>
        <p:txBody>
          <a:bodyPr lIns="94835" tIns="47417" rIns="94835" bIns="47417"/>
          <a:lstStyle/>
          <a:p>
            <a:pPr eaLnBrk="1" hangingPunct="1"/>
            <a:endParaRPr lang="zh-CN" altLang="zh-CN" noProof="1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Page </a:t>
            </a:r>
            <a:fld id="{9C412F8D-DE2C-4C6D-8ED8-B551E15BCB2A}" type="slidenum">
              <a:rPr altLang="zh-CN">
                <a:latin typeface="Arial" pitchFamily="34" charset="0"/>
              </a:rPr>
              <a:pPr/>
              <a:t>15</a:t>
            </a:fld>
            <a:endParaRPr lang="zh-CN" altLang="zh-CN">
              <a:latin typeface="Arial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mtClean="0">
                <a:latin typeface="Arial" pitchFamily="34" charset="0"/>
              </a:rPr>
              <a:t>Center of competence</a:t>
            </a:r>
          </a:p>
          <a:p>
            <a:pPr eaLnBrk="1" hangingPunct="1">
              <a:buFontTx/>
              <a:buChar char="•"/>
            </a:pPr>
            <a:r>
              <a:rPr lang="en-US" altLang="zh-CN" smtClean="0">
                <a:latin typeface="Arial" pitchFamily="34" charset="0"/>
              </a:rPr>
              <a:t>Center of excellence</a:t>
            </a:r>
          </a:p>
          <a:p>
            <a:pPr eaLnBrk="1" hangingPunct="1">
              <a:buFontTx/>
              <a:buChar char="•"/>
            </a:pPr>
            <a:r>
              <a:rPr lang="en-US" altLang="zh-CN" smtClean="0">
                <a:latin typeface="Arial" pitchFamily="34" charset="0"/>
              </a:rPr>
              <a:t>Aircraft component manage team</a:t>
            </a:r>
          </a:p>
          <a:p>
            <a:pPr eaLnBrk="1" hangingPunct="1">
              <a:buFontTx/>
              <a:buChar char="•"/>
            </a:pPr>
            <a:r>
              <a:rPr lang="en-US" altLang="zh-CN" smtClean="0">
                <a:latin typeface="Arial" pitchFamily="34" charset="0"/>
              </a:rPr>
              <a:t>Work pakage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Page </a:t>
            </a:r>
            <a:fld id="{5975F984-EA1D-4924-BA17-BBD8521149F0}" type="slidenum">
              <a:rPr altLang="zh-CN">
                <a:solidFill>
                  <a:prstClr val="black"/>
                </a:solidFill>
              </a:rPr>
              <a:pPr/>
              <a:t>17</a:t>
            </a:fld>
            <a:endParaRPr lang="zh-CN" altLang="zh-CN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noProof="1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63DBDD6E-9CF3-42B0-9DE5-FFE7E6BA27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313" y="781050"/>
            <a:ext cx="8445500" cy="381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1313" y="1544638"/>
            <a:ext cx="4146550" cy="5027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0263" y="1544638"/>
            <a:ext cx="4146550" cy="24368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0263" y="4133850"/>
            <a:ext cx="4146550" cy="2438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8201025" y="6735763"/>
            <a:ext cx="585788" cy="106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 2008 PTC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01450-C331-4D72-BEE9-AFE5BD2CC0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313" y="781050"/>
            <a:ext cx="8445500" cy="381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41313" y="1544638"/>
            <a:ext cx="4146550" cy="5027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0263" y="1544638"/>
            <a:ext cx="4146550" cy="24368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0263" y="4133850"/>
            <a:ext cx="4146550" cy="2438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8201025" y="6735763"/>
            <a:ext cx="585788" cy="106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 2008 PTC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C1C6A-016E-4C7A-8E90-C1DA308F52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C570D728-89C9-462E-8296-89221344AE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9413" y="990600"/>
            <a:ext cx="410845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990600"/>
            <a:ext cx="411003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15D7F915-83F2-4ECA-B852-921115272E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324DAAA9-6ACB-4AF8-94C9-785B3990AA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4325F235-0018-4FD8-9D72-10EB3C163A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15A852C5-9F5A-4A74-93C5-29EE19FCF5F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104" y="1693334"/>
            <a:ext cx="6296230" cy="1034129"/>
          </a:xfrm>
          <a:solidFill>
            <a:schemeClr val="tx2"/>
          </a:solidFill>
        </p:spPr>
        <p:txBody>
          <a:bodyPr wrap="square" anchor="t">
            <a:sp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1144" y="5925312"/>
            <a:ext cx="3741308" cy="492443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380744"/>
            <a:ext cx="8699737" cy="5029200"/>
          </a:xfrm>
        </p:spPr>
        <p:txBody>
          <a:bodyPr>
            <a:noAutofit/>
          </a:bodyPr>
          <a:lstStyle>
            <a:lvl1pPr marL="230188" indent="-230188">
              <a:spcBef>
                <a:spcPts val="1800"/>
              </a:spcBef>
              <a:buClr>
                <a:schemeClr val="accent1"/>
              </a:buClr>
              <a:defRPr sz="2000">
                <a:solidFill>
                  <a:schemeClr val="accent1"/>
                </a:solidFill>
              </a:defRPr>
            </a:lvl1pPr>
            <a:lvl2pPr marL="684213" indent="-228600">
              <a:spcBef>
                <a:spcPts val="0"/>
              </a:spcBef>
              <a:spcAft>
                <a:spcPts val="200"/>
              </a:spcAft>
              <a:defRPr sz="1800">
                <a:solidFill>
                  <a:srgbClr val="4C4D4F"/>
                </a:solidFill>
                <a:latin typeface="Arial Narrow" pitchFamily="34" charset="0"/>
              </a:defRPr>
            </a:lvl2pPr>
            <a:lvl3pPr marL="1143000" indent="-228600">
              <a:spcBef>
                <a:spcPts val="0"/>
              </a:spcBef>
              <a:spcAft>
                <a:spcPts val="200"/>
              </a:spcAft>
              <a:defRPr sz="1600">
                <a:solidFill>
                  <a:srgbClr val="4C4D4F"/>
                </a:solidFill>
                <a:latin typeface="Arial Narrow" pitchFamily="34" charset="0"/>
              </a:defRPr>
            </a:lvl3pPr>
            <a:lvl4pPr marL="1428750" indent="-228600">
              <a:defRPr sz="1400">
                <a:solidFill>
                  <a:srgbClr val="4C4D4F"/>
                </a:solidFill>
              </a:defRPr>
            </a:lvl4pPr>
            <a:lvl5pPr marL="1827213" indent="-228600">
              <a:defRPr sz="1400">
                <a:solidFill>
                  <a:srgbClr val="4C4D4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 noChangeAspect="1"/>
          </p:cNvSpPr>
          <p:nvPr>
            <p:ph type="subTitle" idx="15"/>
          </p:nvPr>
        </p:nvSpPr>
        <p:spPr>
          <a:xfrm>
            <a:off x="215590" y="896112"/>
            <a:ext cx="8695944" cy="33832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Arial Narrow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313" y="423333"/>
            <a:ext cx="8445500" cy="637117"/>
          </a:xfrm>
          <a:solidFill>
            <a:schemeClr val="tx2">
              <a:lumMod val="90000"/>
            </a:schemeClr>
          </a:solidFill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41313" y="1544638"/>
            <a:ext cx="4146550" cy="502761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544638"/>
            <a:ext cx="4146550" cy="5027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39"/>
          <p:cNvSpPr>
            <a:spLocks noChangeArrowheads="1"/>
          </p:cNvSpPr>
          <p:nvPr/>
        </p:nvSpPr>
        <p:spPr bwMode="auto">
          <a:xfrm>
            <a:off x="0" y="835025"/>
            <a:ext cx="9144000" cy="60198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altLang="zh-CN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0" y="6858000"/>
            <a:ext cx="9144000" cy="0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zh-CN" alt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1874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800" noProof="1" smtClean="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ea typeface="+mn-ea"/>
              </a:rPr>
              <a:t>Page </a:t>
            </a:r>
            <a:fld id="{4E1E3571-26F2-47CA-8220-CC84C883C28A}" type="slidenum">
              <a:rPr>
                <a:solidFill>
                  <a:srgbClr val="000000"/>
                </a:solidFill>
                <a:ea typeface="+mn-ea"/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2867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413" y="990600"/>
            <a:ext cx="837088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  <a:p>
            <a:pPr lvl="1"/>
            <a:r>
              <a:rPr lang="en-GB" altLang="zh-CN" smtClean="0"/>
              <a:t>Second level</a:t>
            </a:r>
          </a:p>
          <a:p>
            <a:pPr lvl="2"/>
            <a:r>
              <a:rPr lang="en-GB" altLang="zh-CN" smtClean="0"/>
              <a:t>Third level</a:t>
            </a:r>
          </a:p>
          <a:p>
            <a:pPr lvl="3"/>
            <a:r>
              <a:rPr lang="en-GB" altLang="zh-CN" smtClean="0"/>
              <a:t>Fourth level</a:t>
            </a:r>
          </a:p>
          <a:p>
            <a:pPr lvl="4"/>
            <a:r>
              <a:rPr lang="en-GB" altLang="zh-CN" smtClean="0"/>
              <a:t>Fifth level</a:t>
            </a:r>
          </a:p>
        </p:txBody>
      </p:sp>
      <p:sp>
        <p:nvSpPr>
          <p:cNvPr id="286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27088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216000" tIns="0" rIns="2160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</a:t>
            </a:r>
            <a:br>
              <a:rPr lang="en-GB" altLang="zh-CN" smtClean="0"/>
            </a:br>
            <a:r>
              <a:rPr lang="en-GB" altLang="zh-CN" smtClean="0"/>
              <a:t>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36" r:id="rId7"/>
    <p:sldLayoutId id="2147483937" r:id="rId8"/>
    <p:sldLayoutId id="2147483939" r:id="rId9"/>
    <p:sldLayoutId id="2147483940" r:id="rId10"/>
    <p:sldLayoutId id="2147483941" r:id="rId11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SzPct val="12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SzPct val="80000"/>
        <a:buFont typeface="Webdings" pitchFamily="18" charset="2"/>
        <a:buChar char="4"/>
        <a:defRPr sz="22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spcBef>
          <a:spcPct val="20000"/>
        </a:spcBef>
        <a:spcAft>
          <a:spcPct val="0"/>
        </a:spcAft>
        <a:buSzPct val="120000"/>
        <a:buChar char="•"/>
        <a:defRPr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spcBef>
          <a:spcPct val="20000"/>
        </a:spcBef>
        <a:spcAft>
          <a:spcPct val="0"/>
        </a:spcAft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5pPr>
      <a:lvl6pPr marL="2171700" indent="-190500" algn="l" rtl="0" fontAlgn="base">
        <a:spcBef>
          <a:spcPct val="20000"/>
        </a:spcBef>
        <a:spcAft>
          <a:spcPct val="0"/>
        </a:spcAft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6pPr>
      <a:lvl7pPr marL="2628900" indent="-190500" algn="l" rtl="0" fontAlgn="base">
        <a:spcBef>
          <a:spcPct val="20000"/>
        </a:spcBef>
        <a:spcAft>
          <a:spcPct val="0"/>
        </a:spcAft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7pPr>
      <a:lvl8pPr marL="3086100" indent="-190500" algn="l" rtl="0" fontAlgn="base">
        <a:spcBef>
          <a:spcPct val="20000"/>
        </a:spcBef>
        <a:spcAft>
          <a:spcPct val="0"/>
        </a:spcAft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8pPr>
      <a:lvl9pPr marL="3543300" indent="-190500" algn="l" rtl="0" fontAlgn="base">
        <a:spcBef>
          <a:spcPct val="20000"/>
        </a:spcBef>
        <a:spcAft>
          <a:spcPct val="0"/>
        </a:spcAft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7.jpeg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../../../../../Documents%20and%20Settings/sperandi/Application%20Data/eRoom/eRoom%20Client/V6/Attachments/Using%203D%20DMU%20-DesignOffice.ppt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hyperlink" Target="../../../../../Documents%20and%20Settings/sperandi/Application%20Data/eRoom/eRoom%20Client/V6/Attachments/Using%203D%20DMU%20-Pre-sales.ppt" TargetMode="External"/><Relationship Id="rId5" Type="http://schemas.openxmlformats.org/officeDocument/2006/relationships/image" Target="../media/image33.png"/><Relationship Id="rId10" Type="http://schemas.openxmlformats.org/officeDocument/2006/relationships/hyperlink" Target="../../Documents%20and%20Settings/sperandi/Application%20Data/eRoom/eRoom%20Client/V6/Attachments/Using%203D%20DMU%20-IndustrialmeansandManufacturing.ppt" TargetMode="External"/><Relationship Id="rId4" Type="http://schemas.openxmlformats.org/officeDocument/2006/relationships/hyperlink" Target="../../../../../Documents%20and%20Settings/sperandi/Application%20Data/eRoom/eRoom%20Client/V6/Attachments/Using%203D%20DMU%20-IndustrialmeansandManufacturing.ppt" TargetMode="External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hyperlink" Target="../../../../../01_Work%20&amp;%20Products/03_Presentations%20&amp;%20Docs%20&amp;%20Refs/03_Case%20Study/Airbus/Papers/DMU@Airbus%20-%20Evolution%20of%20the%20Digital%20Mock-up%20(DMU)%20at%20Airbus.do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0.wmf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20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22.png"/><Relationship Id="rId10" Type="http://schemas.openxmlformats.org/officeDocument/2006/relationships/oleObject" Target="../embeddings/oleObject18.bin"/><Relationship Id="rId4" Type="http://schemas.openxmlformats.org/officeDocument/2006/relationships/image" Target="../media/image121.png"/><Relationship Id="rId9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355717" y="1350334"/>
            <a:ext cx="8501204" cy="1477328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dirty="0" smtClean="0"/>
              <a:t> </a:t>
            </a:r>
            <a:r>
              <a:rPr lang="zh-CN" altLang="en-US" sz="4000" dirty="0" smtClean="0"/>
              <a:t>数字样机</a:t>
            </a:r>
            <a:r>
              <a:rPr lang="en-US" altLang="zh-CN" sz="4000" dirty="0" smtClean="0"/>
              <a:t>(DMU)</a:t>
            </a:r>
            <a:r>
              <a:rPr lang="zh-CN" altLang="en-US" sz="4000" dirty="0" smtClean="0"/>
              <a:t>简介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endParaRPr lang="zh-CN" altLang="en-US" sz="4000" dirty="0" smtClean="0">
              <a:ea typeface="宋体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6949" y="4389120"/>
            <a:ext cx="377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12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李造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 </a:t>
            </a:r>
            <a:r>
              <a:rPr lang="en-US" altLang="zh-CN" dirty="0" smtClean="0"/>
              <a:t>PTC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结构和系统</a:t>
            </a:r>
          </a:p>
        </p:txBody>
      </p:sp>
      <p:sp>
        <p:nvSpPr>
          <p:cNvPr id="24578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8558213" y="6735763"/>
            <a:ext cx="585787" cy="106362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© 2008 PTC</a:t>
            </a:r>
          </a:p>
        </p:txBody>
      </p:sp>
      <p:sp>
        <p:nvSpPr>
          <p:cNvPr id="24579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629400"/>
            <a:ext cx="1187450" cy="228600"/>
          </a:xfrm>
          <a:noFill/>
        </p:spPr>
        <p:txBody>
          <a:bodyPr/>
          <a:lstStyle/>
          <a:p>
            <a:fld id="{F587F5ED-B753-4BA1-A3E8-E0532D55475B}" type="slidenum">
              <a:rPr lang="zh-CN" altLang="en-US">
                <a:latin typeface="Arial" pitchFamily="34" charset="0"/>
              </a:rPr>
              <a:pPr/>
              <a:t>10</a:t>
            </a:fld>
            <a:endParaRPr lang="en-US" altLang="zh-CN">
              <a:latin typeface="Arial" pitchFamily="34" charset="0"/>
            </a:endParaRPr>
          </a:p>
        </p:txBody>
      </p:sp>
      <p:pic>
        <p:nvPicPr>
          <p:cNvPr id="24580" name="Picture 5" descr="S1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4000" y="2962275"/>
            <a:ext cx="40068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7" descr="Elect-tc-0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52938" y="1562100"/>
            <a:ext cx="4462462" cy="30273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24582" name="Text Box 8"/>
          <p:cNvSpPr txBox="1">
            <a:spLocks noChangeArrowheads="1"/>
          </p:cNvSpPr>
          <p:nvPr/>
        </p:nvSpPr>
        <p:spPr bwMode="auto">
          <a:xfrm>
            <a:off x="292100" y="2106613"/>
            <a:ext cx="3905250" cy="386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l"/>
              <a:tabLst>
                <a:tab pos="190500" algn="l"/>
              </a:tabLst>
            </a:pPr>
            <a:r>
              <a:rPr lang="en-GB" altLang="zh-CN" sz="1900" b="1" dirty="0">
                <a:solidFill>
                  <a:srgbClr val="0000CC"/>
                </a:solidFill>
              </a:rPr>
              <a:t> DMU</a:t>
            </a:r>
            <a:r>
              <a:rPr lang="zh-CN" altLang="en-GB" sz="1900" b="1" dirty="0">
                <a:solidFill>
                  <a:srgbClr val="0000CC"/>
                </a:solidFill>
              </a:rPr>
              <a:t>包括所有与结构相关的信息</a:t>
            </a:r>
            <a:endParaRPr lang="en-GB" altLang="zh-CN" sz="1900" b="1" dirty="0">
              <a:solidFill>
                <a:srgbClr val="0000CC"/>
              </a:solidFill>
            </a:endParaRPr>
          </a:p>
        </p:txBody>
      </p:sp>
      <p:sp>
        <p:nvSpPr>
          <p:cNvPr id="24583" name="Text Box 9"/>
          <p:cNvSpPr txBox="1">
            <a:spLocks noChangeArrowheads="1"/>
          </p:cNvSpPr>
          <p:nvPr/>
        </p:nvSpPr>
        <p:spPr bwMode="auto">
          <a:xfrm>
            <a:off x="4533900" y="4989513"/>
            <a:ext cx="4210050" cy="727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l"/>
              <a:tabLst>
                <a:tab pos="190500" algn="l"/>
              </a:tabLst>
            </a:pPr>
            <a:r>
              <a:rPr lang="zh-CN" altLang="de-DE" sz="1900" b="1" dirty="0">
                <a:solidFill>
                  <a:srgbClr val="0000CC"/>
                </a:solidFill>
              </a:rPr>
              <a:t> 它还包括所有与系统相关的信息，同时作为系统的参考</a:t>
            </a:r>
            <a:endParaRPr lang="de-DE" sz="19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5" descr="pic-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/>
          <a:stretch>
            <a:fillRect/>
          </a:stretch>
        </p:blipFill>
        <p:spPr>
          <a:xfrm>
            <a:off x="3174365" y="2850399"/>
            <a:ext cx="2788920" cy="2090651"/>
          </a:xfrm>
          <a:noFill/>
        </p:spPr>
      </p:pic>
      <p:sp>
        <p:nvSpPr>
          <p:cNvPr id="25611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设备及其他</a:t>
            </a:r>
          </a:p>
        </p:txBody>
      </p:sp>
      <p:sp>
        <p:nvSpPr>
          <p:cNvPr id="25602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8558213" y="6735763"/>
            <a:ext cx="585787" cy="106362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© 2008 PTC</a:t>
            </a:r>
          </a:p>
        </p:txBody>
      </p:sp>
      <p:sp>
        <p:nvSpPr>
          <p:cNvPr id="25603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629400"/>
            <a:ext cx="1187450" cy="228600"/>
          </a:xfrm>
          <a:noFill/>
        </p:spPr>
        <p:txBody>
          <a:bodyPr/>
          <a:lstStyle/>
          <a:p>
            <a:fld id="{855084DA-63CD-49B2-A95A-E578043305DC}" type="slidenum">
              <a:rPr lang="zh-CN" altLang="en-US">
                <a:latin typeface="Arial" pitchFamily="34" charset="0"/>
              </a:rPr>
              <a:pPr/>
              <a:t>11</a:t>
            </a:fld>
            <a:endParaRPr lang="en-US" altLang="zh-CN">
              <a:latin typeface="Arial" pitchFamily="34" charset="0"/>
            </a:endParaRP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3746500" y="4989513"/>
            <a:ext cx="4210050" cy="727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l"/>
              <a:tabLst>
                <a:tab pos="190500" algn="l"/>
              </a:tabLst>
            </a:pPr>
            <a:r>
              <a:rPr lang="zh-CN" altLang="de-DE" sz="1900" b="1" dirty="0">
                <a:solidFill>
                  <a:srgbClr val="0000CC"/>
                </a:solidFill>
              </a:rPr>
              <a:t> 依据需要，它还包括其他信息，如渲染所需的场景、材质等</a:t>
            </a:r>
          </a:p>
        </p:txBody>
      </p:sp>
      <p:pic>
        <p:nvPicPr>
          <p:cNvPr id="25605" name="Picture 4" descr="Routage-elec-180101-1634"/>
          <p:cNvPicPr>
            <a:picLocks noChangeAspect="1" noChangeArrowheads="1"/>
          </p:cNvPicPr>
          <p:nvPr/>
        </p:nvPicPr>
        <p:blipFill>
          <a:blip r:embed="rId4" cstate="screen"/>
          <a:srcRect l="18185" t="5687" r="4552" b="13847"/>
          <a:stretch>
            <a:fillRect/>
          </a:stretch>
        </p:blipFill>
        <p:spPr bwMode="auto">
          <a:xfrm>
            <a:off x="0" y="3098800"/>
            <a:ext cx="3349625" cy="26765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512006" name="Picture 6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33825" y="1397000"/>
            <a:ext cx="3200400" cy="21336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53882" dir="2700000" algn="ctr" rotWithShape="0">
              <a:srgbClr val="6666FF"/>
            </a:outerShdw>
          </a:effectLst>
        </p:spPr>
      </p:pic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317500" y="1738313"/>
            <a:ext cx="3765550" cy="386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l"/>
              <a:tabLst>
                <a:tab pos="190500" algn="l"/>
              </a:tabLst>
            </a:pPr>
            <a:r>
              <a:rPr lang="de-DE" altLang="zh-CN" sz="1900" b="1" dirty="0">
                <a:solidFill>
                  <a:srgbClr val="0000CC"/>
                </a:solidFill>
              </a:rPr>
              <a:t> DMU</a:t>
            </a:r>
            <a:r>
              <a:rPr lang="zh-CN" altLang="de-DE" sz="1900" b="1" dirty="0">
                <a:solidFill>
                  <a:srgbClr val="0000CC"/>
                </a:solidFill>
              </a:rPr>
              <a:t>将设备和其配置可视化</a:t>
            </a:r>
            <a:endParaRPr lang="de-DE" sz="1900" b="1" dirty="0">
              <a:solidFill>
                <a:srgbClr val="0000CC"/>
              </a:solidFill>
            </a:endParaRPr>
          </a:p>
        </p:txBody>
      </p:sp>
      <p:sp>
        <p:nvSpPr>
          <p:cNvPr id="25608" name="Rectangle 10"/>
          <p:cNvSpPr>
            <a:spLocks noChangeArrowheads="1"/>
          </p:cNvSpPr>
          <p:nvPr/>
        </p:nvSpPr>
        <p:spPr bwMode="auto">
          <a:xfrm>
            <a:off x="3771900" y="2724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5609" name="Picture 9" descr="Image25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676400" y="4870450"/>
            <a:ext cx="16002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产品结构</a:t>
            </a:r>
          </a:p>
        </p:txBody>
      </p:sp>
      <p:sp>
        <p:nvSpPr>
          <p:cNvPr id="26626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8558213" y="6735763"/>
            <a:ext cx="585787" cy="106362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© 2008 PTC</a:t>
            </a:r>
          </a:p>
        </p:txBody>
      </p:sp>
      <p:sp>
        <p:nvSpPr>
          <p:cNvPr id="26627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629400"/>
            <a:ext cx="1187450" cy="228600"/>
          </a:xfrm>
          <a:noFill/>
        </p:spPr>
        <p:txBody>
          <a:bodyPr/>
          <a:lstStyle/>
          <a:p>
            <a:fld id="{427E2569-66FB-4755-A125-2AACF9697F06}" type="slidenum">
              <a:rPr lang="zh-CN" altLang="en-US">
                <a:latin typeface="Arial" pitchFamily="34" charset="0"/>
              </a:rPr>
              <a:pPr/>
              <a:t>12</a:t>
            </a:fld>
            <a:endParaRPr lang="en-US" altLang="zh-CN">
              <a:latin typeface="Arial" pitchFamily="34" charset="0"/>
            </a:endParaRPr>
          </a:p>
        </p:txBody>
      </p:sp>
      <p:grpSp>
        <p:nvGrpSpPr>
          <p:cNvPr id="2" name="Group 239"/>
          <p:cNvGrpSpPr>
            <a:grpSpLocks/>
          </p:cNvGrpSpPr>
          <p:nvPr/>
        </p:nvGrpSpPr>
        <p:grpSpPr bwMode="auto">
          <a:xfrm>
            <a:off x="1338263" y="1725613"/>
            <a:ext cx="6072187" cy="4191000"/>
            <a:chOff x="2091" y="540"/>
            <a:chExt cx="3385" cy="3043"/>
          </a:xfrm>
        </p:grpSpPr>
        <p:sp>
          <p:nvSpPr>
            <p:cNvPr id="26630" name="Rectangle 14"/>
            <p:cNvSpPr>
              <a:spLocks noChangeArrowheads="1"/>
            </p:cNvSpPr>
            <p:nvPr/>
          </p:nvSpPr>
          <p:spPr bwMode="auto">
            <a:xfrm>
              <a:off x="3821" y="826"/>
              <a:ext cx="514" cy="24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1" name="Text Box 15"/>
            <p:cNvSpPr txBox="1">
              <a:spLocks noChangeArrowheads="1"/>
            </p:cNvSpPr>
            <p:nvPr/>
          </p:nvSpPr>
          <p:spPr bwMode="auto">
            <a:xfrm>
              <a:off x="3850" y="864"/>
              <a:ext cx="457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Aircraft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32" name="Line 16"/>
            <p:cNvSpPr>
              <a:spLocks noChangeShapeType="1"/>
            </p:cNvSpPr>
            <p:nvPr/>
          </p:nvSpPr>
          <p:spPr bwMode="auto">
            <a:xfrm>
              <a:off x="4087" y="1067"/>
              <a:ext cx="0" cy="1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 flipH="1">
              <a:off x="3323" y="1263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Rectangle 18"/>
            <p:cNvSpPr>
              <a:spLocks noChangeArrowheads="1"/>
            </p:cNvSpPr>
            <p:nvPr/>
          </p:nvSpPr>
          <p:spPr bwMode="auto">
            <a:xfrm>
              <a:off x="3829" y="2409"/>
              <a:ext cx="513" cy="2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5" name="Text Box 19"/>
            <p:cNvSpPr txBox="1">
              <a:spLocks noChangeArrowheads="1"/>
            </p:cNvSpPr>
            <p:nvPr/>
          </p:nvSpPr>
          <p:spPr bwMode="auto">
            <a:xfrm>
              <a:off x="3856" y="2450"/>
              <a:ext cx="457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Fuselage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36" name="Rectangle 20"/>
            <p:cNvSpPr>
              <a:spLocks noChangeArrowheads="1"/>
            </p:cNvSpPr>
            <p:nvPr/>
          </p:nvSpPr>
          <p:spPr bwMode="auto">
            <a:xfrm>
              <a:off x="3827" y="2995"/>
              <a:ext cx="514" cy="2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7" name="Text Box 21"/>
            <p:cNvSpPr txBox="1">
              <a:spLocks noChangeArrowheads="1"/>
            </p:cNvSpPr>
            <p:nvPr/>
          </p:nvSpPr>
          <p:spPr bwMode="auto">
            <a:xfrm>
              <a:off x="3836" y="3035"/>
              <a:ext cx="516" cy="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Centre Fus.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38" name="Rectangle 22"/>
            <p:cNvSpPr>
              <a:spLocks noChangeArrowheads="1"/>
            </p:cNvSpPr>
            <p:nvPr/>
          </p:nvSpPr>
          <p:spPr bwMode="auto">
            <a:xfrm>
              <a:off x="3239" y="2990"/>
              <a:ext cx="515" cy="24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9" name="Text Box 23"/>
            <p:cNvSpPr txBox="1">
              <a:spLocks noChangeArrowheads="1"/>
            </p:cNvSpPr>
            <p:nvPr/>
          </p:nvSpPr>
          <p:spPr bwMode="auto">
            <a:xfrm>
              <a:off x="3263" y="3002"/>
              <a:ext cx="457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Front  Fus.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40" name="Line 24"/>
            <p:cNvSpPr>
              <a:spLocks noChangeShapeType="1"/>
            </p:cNvSpPr>
            <p:nvPr/>
          </p:nvSpPr>
          <p:spPr bwMode="auto">
            <a:xfrm>
              <a:off x="3499" y="2825"/>
              <a:ext cx="117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1" name="Rectangle 25"/>
            <p:cNvSpPr>
              <a:spLocks noChangeArrowheads="1"/>
            </p:cNvSpPr>
            <p:nvPr/>
          </p:nvSpPr>
          <p:spPr bwMode="auto">
            <a:xfrm>
              <a:off x="4418" y="2996"/>
              <a:ext cx="514" cy="24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2" name="Text Box 26"/>
            <p:cNvSpPr txBox="1">
              <a:spLocks noChangeArrowheads="1"/>
            </p:cNvSpPr>
            <p:nvPr/>
          </p:nvSpPr>
          <p:spPr bwMode="auto">
            <a:xfrm>
              <a:off x="4446" y="3039"/>
              <a:ext cx="457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Rear Fus.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43" name="Line 27"/>
            <p:cNvSpPr>
              <a:spLocks noChangeShapeType="1"/>
            </p:cNvSpPr>
            <p:nvPr/>
          </p:nvSpPr>
          <p:spPr bwMode="auto">
            <a:xfrm>
              <a:off x="4085" y="2649"/>
              <a:ext cx="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Line 28"/>
            <p:cNvSpPr>
              <a:spLocks noChangeShapeType="1"/>
            </p:cNvSpPr>
            <p:nvPr/>
          </p:nvSpPr>
          <p:spPr bwMode="auto">
            <a:xfrm flipH="1">
              <a:off x="3499" y="2827"/>
              <a:ext cx="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Line 29"/>
            <p:cNvSpPr>
              <a:spLocks noChangeShapeType="1"/>
            </p:cNvSpPr>
            <p:nvPr/>
          </p:nvSpPr>
          <p:spPr bwMode="auto">
            <a:xfrm>
              <a:off x="4675" y="2827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Rectangle 30"/>
            <p:cNvSpPr>
              <a:spLocks noChangeArrowheads="1"/>
            </p:cNvSpPr>
            <p:nvPr/>
          </p:nvSpPr>
          <p:spPr bwMode="auto">
            <a:xfrm>
              <a:off x="3058" y="1408"/>
              <a:ext cx="514" cy="24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7" name="Text Box 31"/>
            <p:cNvSpPr txBox="1">
              <a:spLocks noChangeArrowheads="1"/>
            </p:cNvSpPr>
            <p:nvPr/>
          </p:nvSpPr>
          <p:spPr bwMode="auto">
            <a:xfrm>
              <a:off x="3087" y="1449"/>
              <a:ext cx="459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Wing Set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48" name="Rectangle 32"/>
            <p:cNvSpPr>
              <a:spLocks noChangeArrowheads="1"/>
            </p:cNvSpPr>
            <p:nvPr/>
          </p:nvSpPr>
          <p:spPr bwMode="auto">
            <a:xfrm>
              <a:off x="2695" y="1969"/>
              <a:ext cx="514" cy="24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9" name="Text Box 33"/>
            <p:cNvSpPr txBox="1">
              <a:spLocks noChangeArrowheads="1"/>
            </p:cNvSpPr>
            <p:nvPr/>
          </p:nvSpPr>
          <p:spPr bwMode="auto">
            <a:xfrm>
              <a:off x="2721" y="2010"/>
              <a:ext cx="458" cy="110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Left Wing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50" name="Rectangle 34"/>
            <p:cNvSpPr>
              <a:spLocks noChangeArrowheads="1"/>
            </p:cNvSpPr>
            <p:nvPr/>
          </p:nvSpPr>
          <p:spPr bwMode="auto">
            <a:xfrm>
              <a:off x="3425" y="1970"/>
              <a:ext cx="514" cy="24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1" name="Text Box 35"/>
            <p:cNvSpPr txBox="1">
              <a:spLocks noChangeArrowheads="1"/>
            </p:cNvSpPr>
            <p:nvPr/>
          </p:nvSpPr>
          <p:spPr bwMode="auto">
            <a:xfrm>
              <a:off x="3453" y="1985"/>
              <a:ext cx="458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Right Wing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52" name="Line 36"/>
            <p:cNvSpPr>
              <a:spLocks noChangeShapeType="1"/>
            </p:cNvSpPr>
            <p:nvPr/>
          </p:nvSpPr>
          <p:spPr bwMode="auto">
            <a:xfrm>
              <a:off x="3316" y="1651"/>
              <a:ext cx="0" cy="1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37"/>
            <p:cNvSpPr>
              <a:spLocks noChangeShapeType="1"/>
            </p:cNvSpPr>
            <p:nvPr/>
          </p:nvSpPr>
          <p:spPr bwMode="auto">
            <a:xfrm>
              <a:off x="2955" y="1809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38"/>
            <p:cNvSpPr>
              <a:spLocks noChangeShapeType="1"/>
            </p:cNvSpPr>
            <p:nvPr/>
          </p:nvSpPr>
          <p:spPr bwMode="auto">
            <a:xfrm>
              <a:off x="2955" y="1810"/>
              <a:ext cx="0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39"/>
            <p:cNvSpPr>
              <a:spLocks noChangeShapeType="1"/>
            </p:cNvSpPr>
            <p:nvPr/>
          </p:nvSpPr>
          <p:spPr bwMode="auto">
            <a:xfrm>
              <a:off x="3680" y="1813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Rectangle 40"/>
            <p:cNvSpPr>
              <a:spLocks noChangeArrowheads="1"/>
            </p:cNvSpPr>
            <p:nvPr/>
          </p:nvSpPr>
          <p:spPr bwMode="auto">
            <a:xfrm>
              <a:off x="4608" y="1413"/>
              <a:ext cx="514" cy="251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7" name="Text Box 41"/>
            <p:cNvSpPr txBox="1">
              <a:spLocks noChangeArrowheads="1"/>
            </p:cNvSpPr>
            <p:nvPr/>
          </p:nvSpPr>
          <p:spPr bwMode="auto">
            <a:xfrm>
              <a:off x="4608" y="1454"/>
              <a:ext cx="513" cy="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Tail Section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58" name="Rectangle 42"/>
            <p:cNvSpPr>
              <a:spLocks noChangeArrowheads="1"/>
            </p:cNvSpPr>
            <p:nvPr/>
          </p:nvSpPr>
          <p:spPr bwMode="auto">
            <a:xfrm>
              <a:off x="4231" y="1982"/>
              <a:ext cx="513" cy="2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9" name="Text Box 43"/>
            <p:cNvSpPr txBox="1">
              <a:spLocks noChangeArrowheads="1"/>
            </p:cNvSpPr>
            <p:nvPr/>
          </p:nvSpPr>
          <p:spPr bwMode="auto">
            <a:xfrm>
              <a:off x="4259" y="2022"/>
              <a:ext cx="457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Vertical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60" name="Rectangle 44"/>
            <p:cNvSpPr>
              <a:spLocks noChangeArrowheads="1"/>
            </p:cNvSpPr>
            <p:nvPr/>
          </p:nvSpPr>
          <p:spPr bwMode="auto">
            <a:xfrm>
              <a:off x="4950" y="1983"/>
              <a:ext cx="514" cy="2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1" name="Text Box 45"/>
            <p:cNvSpPr txBox="1">
              <a:spLocks noChangeArrowheads="1"/>
            </p:cNvSpPr>
            <p:nvPr/>
          </p:nvSpPr>
          <p:spPr bwMode="auto">
            <a:xfrm>
              <a:off x="5007" y="2023"/>
              <a:ext cx="457" cy="11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n-US" altLang="zh-CN" sz="1000" b="1">
                  <a:solidFill>
                    <a:schemeClr val="bg1"/>
                  </a:solidFill>
                </a:rPr>
                <a:t>Horizontal</a:t>
              </a:r>
              <a:endParaRPr lang="en-GB" altLang="zh-CN" sz="1000" b="1">
                <a:solidFill>
                  <a:schemeClr val="bg1"/>
                </a:solidFill>
              </a:endParaRPr>
            </a:p>
          </p:txBody>
        </p:sp>
        <p:sp>
          <p:nvSpPr>
            <p:cNvPr id="26662" name="Line 46"/>
            <p:cNvSpPr>
              <a:spLocks noChangeShapeType="1"/>
            </p:cNvSpPr>
            <p:nvPr/>
          </p:nvSpPr>
          <p:spPr bwMode="auto">
            <a:xfrm flipH="1">
              <a:off x="4865" y="1263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47"/>
            <p:cNvSpPr>
              <a:spLocks noChangeShapeType="1"/>
            </p:cNvSpPr>
            <p:nvPr/>
          </p:nvSpPr>
          <p:spPr bwMode="auto">
            <a:xfrm>
              <a:off x="4496" y="1825"/>
              <a:ext cx="7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48"/>
            <p:cNvSpPr>
              <a:spLocks noChangeShapeType="1"/>
            </p:cNvSpPr>
            <p:nvPr/>
          </p:nvSpPr>
          <p:spPr bwMode="auto">
            <a:xfrm>
              <a:off x="3323" y="1263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49"/>
            <p:cNvSpPr>
              <a:spLocks noChangeShapeType="1"/>
            </p:cNvSpPr>
            <p:nvPr/>
          </p:nvSpPr>
          <p:spPr bwMode="auto">
            <a:xfrm flipH="1">
              <a:off x="4865" y="1664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6" name="Line 50"/>
            <p:cNvSpPr>
              <a:spLocks noChangeShapeType="1"/>
            </p:cNvSpPr>
            <p:nvPr/>
          </p:nvSpPr>
          <p:spPr bwMode="auto">
            <a:xfrm>
              <a:off x="4494" y="1825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7" name="Line 51"/>
            <p:cNvSpPr>
              <a:spLocks noChangeShapeType="1"/>
            </p:cNvSpPr>
            <p:nvPr/>
          </p:nvSpPr>
          <p:spPr bwMode="auto">
            <a:xfrm>
              <a:off x="5207" y="1825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4446" y="605"/>
              <a:ext cx="483" cy="535"/>
              <a:chOff x="1227" y="945"/>
              <a:chExt cx="3894" cy="2640"/>
            </a:xfrm>
          </p:grpSpPr>
          <p:sp>
            <p:nvSpPr>
              <p:cNvPr id="26796" name="Line 53"/>
              <p:cNvSpPr>
                <a:spLocks noChangeShapeType="1"/>
              </p:cNvSpPr>
              <p:nvPr/>
            </p:nvSpPr>
            <p:spPr bwMode="auto">
              <a:xfrm flipV="1">
                <a:off x="1744" y="2798"/>
                <a:ext cx="347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7" name="Line 54"/>
              <p:cNvSpPr>
                <a:spLocks noChangeShapeType="1"/>
              </p:cNvSpPr>
              <p:nvPr/>
            </p:nvSpPr>
            <p:spPr bwMode="auto">
              <a:xfrm flipV="1">
                <a:off x="1912" y="3230"/>
                <a:ext cx="515" cy="3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8" name="Line 55"/>
              <p:cNvSpPr>
                <a:spLocks noChangeShapeType="1"/>
              </p:cNvSpPr>
              <p:nvPr/>
            </p:nvSpPr>
            <p:spPr bwMode="auto">
              <a:xfrm>
                <a:off x="1557" y="3490"/>
                <a:ext cx="342" cy="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9" name="Line 56"/>
              <p:cNvSpPr>
                <a:spLocks noChangeShapeType="1"/>
              </p:cNvSpPr>
              <p:nvPr/>
            </p:nvSpPr>
            <p:spPr bwMode="auto">
              <a:xfrm>
                <a:off x="1565" y="3282"/>
                <a:ext cx="339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0" name="Line 57"/>
              <p:cNvSpPr>
                <a:spLocks noChangeShapeType="1"/>
              </p:cNvSpPr>
              <p:nvPr/>
            </p:nvSpPr>
            <p:spPr bwMode="auto">
              <a:xfrm flipH="1">
                <a:off x="1912" y="3377"/>
                <a:ext cx="0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1" name="Line 58"/>
              <p:cNvSpPr>
                <a:spLocks noChangeShapeType="1"/>
              </p:cNvSpPr>
              <p:nvPr/>
            </p:nvSpPr>
            <p:spPr bwMode="auto">
              <a:xfrm flipH="1">
                <a:off x="1557" y="3284"/>
                <a:ext cx="0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2" name="Line 59"/>
              <p:cNvSpPr>
                <a:spLocks noChangeShapeType="1"/>
              </p:cNvSpPr>
              <p:nvPr/>
            </p:nvSpPr>
            <p:spPr bwMode="auto">
              <a:xfrm flipV="1">
                <a:off x="1553" y="3041"/>
                <a:ext cx="191" cy="2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3" name="Line 60"/>
              <p:cNvSpPr>
                <a:spLocks noChangeShapeType="1"/>
              </p:cNvSpPr>
              <p:nvPr/>
            </p:nvSpPr>
            <p:spPr bwMode="auto">
              <a:xfrm flipV="1">
                <a:off x="1909" y="3137"/>
                <a:ext cx="179" cy="2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4" name="Line 61"/>
              <p:cNvSpPr>
                <a:spLocks noChangeShapeType="1"/>
              </p:cNvSpPr>
              <p:nvPr/>
            </p:nvSpPr>
            <p:spPr bwMode="auto">
              <a:xfrm>
                <a:off x="1744" y="3044"/>
                <a:ext cx="339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5" name="Line 62"/>
              <p:cNvSpPr>
                <a:spLocks noChangeShapeType="1"/>
              </p:cNvSpPr>
              <p:nvPr/>
            </p:nvSpPr>
            <p:spPr bwMode="auto">
              <a:xfrm flipV="1">
                <a:off x="2077" y="2894"/>
                <a:ext cx="350" cy="2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6" name="Line 63"/>
              <p:cNvSpPr>
                <a:spLocks noChangeShapeType="1"/>
              </p:cNvSpPr>
              <p:nvPr/>
            </p:nvSpPr>
            <p:spPr bwMode="auto">
              <a:xfrm flipV="1">
                <a:off x="2427" y="3135"/>
                <a:ext cx="138" cy="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7" name="Line 64"/>
              <p:cNvSpPr>
                <a:spLocks noChangeShapeType="1"/>
              </p:cNvSpPr>
              <p:nvPr/>
            </p:nvSpPr>
            <p:spPr bwMode="auto">
              <a:xfrm flipV="1">
                <a:off x="3483" y="1934"/>
                <a:ext cx="384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8" name="Line 65"/>
              <p:cNvSpPr>
                <a:spLocks noChangeShapeType="1"/>
              </p:cNvSpPr>
              <p:nvPr/>
            </p:nvSpPr>
            <p:spPr bwMode="auto">
              <a:xfrm flipV="1">
                <a:off x="3147" y="1838"/>
                <a:ext cx="336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9" name="Line 66"/>
              <p:cNvSpPr>
                <a:spLocks noChangeShapeType="1"/>
              </p:cNvSpPr>
              <p:nvPr/>
            </p:nvSpPr>
            <p:spPr bwMode="auto">
              <a:xfrm flipH="1">
                <a:off x="2577" y="298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0" name="Line 67"/>
              <p:cNvSpPr>
                <a:spLocks noChangeShapeType="1"/>
              </p:cNvSpPr>
              <p:nvPr/>
            </p:nvSpPr>
            <p:spPr bwMode="auto">
              <a:xfrm flipH="1">
                <a:off x="3867" y="1934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1" name="Line 68"/>
              <p:cNvSpPr>
                <a:spLocks noChangeShapeType="1"/>
              </p:cNvSpPr>
              <p:nvPr/>
            </p:nvSpPr>
            <p:spPr bwMode="auto">
              <a:xfrm>
                <a:off x="3483" y="1838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2" name="Line 69"/>
              <p:cNvSpPr>
                <a:spLocks noChangeShapeType="1"/>
              </p:cNvSpPr>
              <p:nvPr/>
            </p:nvSpPr>
            <p:spPr bwMode="auto">
              <a:xfrm flipV="1">
                <a:off x="2091" y="2049"/>
                <a:ext cx="1056" cy="7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3" name="Line 70"/>
              <p:cNvSpPr>
                <a:spLocks noChangeShapeType="1"/>
              </p:cNvSpPr>
              <p:nvPr/>
            </p:nvSpPr>
            <p:spPr bwMode="auto">
              <a:xfrm flipV="1">
                <a:off x="2427" y="2193"/>
                <a:ext cx="1056" cy="7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4" name="Line 71"/>
              <p:cNvSpPr>
                <a:spLocks noChangeShapeType="1"/>
              </p:cNvSpPr>
              <p:nvPr/>
            </p:nvSpPr>
            <p:spPr bwMode="auto">
              <a:xfrm>
                <a:off x="3387" y="2445"/>
                <a:ext cx="17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5" name="Line 72"/>
              <p:cNvSpPr>
                <a:spLocks noChangeShapeType="1"/>
              </p:cNvSpPr>
              <p:nvPr/>
            </p:nvSpPr>
            <p:spPr bwMode="auto">
              <a:xfrm>
                <a:off x="1227" y="1809"/>
                <a:ext cx="1584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6" name="Line 73"/>
              <p:cNvSpPr>
                <a:spLocks noChangeShapeType="1"/>
              </p:cNvSpPr>
              <p:nvPr/>
            </p:nvSpPr>
            <p:spPr bwMode="auto">
              <a:xfrm>
                <a:off x="2577" y="2979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7" name="Line 74"/>
              <p:cNvSpPr>
                <a:spLocks noChangeShapeType="1"/>
              </p:cNvSpPr>
              <p:nvPr/>
            </p:nvSpPr>
            <p:spPr bwMode="auto">
              <a:xfrm>
                <a:off x="2577" y="3129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8" name="Line 75"/>
              <p:cNvSpPr>
                <a:spLocks noChangeShapeType="1"/>
              </p:cNvSpPr>
              <p:nvPr/>
            </p:nvSpPr>
            <p:spPr bwMode="auto">
              <a:xfrm flipH="1">
                <a:off x="5121" y="297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19" name="Line 76"/>
              <p:cNvSpPr>
                <a:spLocks noChangeShapeType="1"/>
              </p:cNvSpPr>
              <p:nvPr/>
            </p:nvSpPr>
            <p:spPr bwMode="auto">
              <a:xfrm>
                <a:off x="1227" y="1815"/>
                <a:ext cx="0" cy="1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0" name="Line 77"/>
              <p:cNvSpPr>
                <a:spLocks noChangeShapeType="1"/>
              </p:cNvSpPr>
              <p:nvPr/>
            </p:nvSpPr>
            <p:spPr bwMode="auto">
              <a:xfrm flipH="1" flipV="1">
                <a:off x="1227" y="1809"/>
                <a:ext cx="90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1" name="Line 78"/>
              <p:cNvSpPr>
                <a:spLocks noChangeShapeType="1"/>
              </p:cNvSpPr>
              <p:nvPr/>
            </p:nvSpPr>
            <p:spPr bwMode="auto">
              <a:xfrm flipH="1" flipV="1">
                <a:off x="1227" y="1989"/>
                <a:ext cx="792" cy="8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2" name="Line 79"/>
              <p:cNvSpPr>
                <a:spLocks noChangeShapeType="1"/>
              </p:cNvSpPr>
              <p:nvPr/>
            </p:nvSpPr>
            <p:spPr bwMode="auto">
              <a:xfrm flipV="1">
                <a:off x="2577" y="2443"/>
                <a:ext cx="810" cy="5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3" name="Line 80"/>
              <p:cNvSpPr>
                <a:spLocks noChangeShapeType="1"/>
              </p:cNvSpPr>
              <p:nvPr/>
            </p:nvSpPr>
            <p:spPr bwMode="auto">
              <a:xfrm>
                <a:off x="4869" y="1838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4" name="Line 81"/>
              <p:cNvSpPr>
                <a:spLocks noChangeShapeType="1"/>
              </p:cNvSpPr>
              <p:nvPr/>
            </p:nvSpPr>
            <p:spPr bwMode="auto">
              <a:xfrm flipH="1">
                <a:off x="3291" y="135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5" name="Line 82"/>
              <p:cNvSpPr>
                <a:spLocks noChangeShapeType="1"/>
              </p:cNvSpPr>
              <p:nvPr/>
            </p:nvSpPr>
            <p:spPr bwMode="auto">
              <a:xfrm>
                <a:off x="4107" y="1617"/>
                <a:ext cx="752" cy="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6" name="Line 83"/>
              <p:cNvSpPr>
                <a:spLocks noChangeShapeType="1"/>
              </p:cNvSpPr>
              <p:nvPr/>
            </p:nvSpPr>
            <p:spPr bwMode="auto">
              <a:xfrm>
                <a:off x="3291" y="1358"/>
                <a:ext cx="480" cy="1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7" name="Line 84"/>
              <p:cNvSpPr>
                <a:spLocks noChangeShapeType="1"/>
              </p:cNvSpPr>
              <p:nvPr/>
            </p:nvSpPr>
            <p:spPr bwMode="auto">
              <a:xfrm flipV="1">
                <a:off x="3867" y="1833"/>
                <a:ext cx="996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8" name="Line 85"/>
              <p:cNvSpPr>
                <a:spLocks noChangeShapeType="1"/>
              </p:cNvSpPr>
              <p:nvPr/>
            </p:nvSpPr>
            <p:spPr bwMode="auto">
              <a:xfrm flipV="1">
                <a:off x="3867" y="2001"/>
                <a:ext cx="100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29" name="Line 86"/>
              <p:cNvSpPr>
                <a:spLocks noChangeShapeType="1"/>
              </p:cNvSpPr>
              <p:nvPr/>
            </p:nvSpPr>
            <p:spPr bwMode="auto">
              <a:xfrm>
                <a:off x="3291" y="1365"/>
                <a:ext cx="186" cy="4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0" name="Line 87"/>
              <p:cNvSpPr>
                <a:spLocks noChangeShapeType="1"/>
              </p:cNvSpPr>
              <p:nvPr/>
            </p:nvSpPr>
            <p:spPr bwMode="auto">
              <a:xfrm>
                <a:off x="3291" y="1503"/>
                <a:ext cx="138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1" name="Line 88"/>
              <p:cNvSpPr>
                <a:spLocks noChangeShapeType="1"/>
              </p:cNvSpPr>
              <p:nvPr/>
            </p:nvSpPr>
            <p:spPr bwMode="auto">
              <a:xfrm flipH="1">
                <a:off x="4107" y="979"/>
                <a:ext cx="0" cy="6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2" name="Line 89"/>
              <p:cNvSpPr>
                <a:spLocks noChangeShapeType="1"/>
              </p:cNvSpPr>
              <p:nvPr/>
            </p:nvSpPr>
            <p:spPr bwMode="auto">
              <a:xfrm>
                <a:off x="4011" y="945"/>
                <a:ext cx="90" cy="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3" name="Line 90"/>
              <p:cNvSpPr>
                <a:spLocks noChangeShapeType="1"/>
              </p:cNvSpPr>
              <p:nvPr/>
            </p:nvSpPr>
            <p:spPr bwMode="auto">
              <a:xfrm flipH="1">
                <a:off x="3723" y="975"/>
                <a:ext cx="378" cy="9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4" name="Line 91"/>
              <p:cNvSpPr>
                <a:spLocks noChangeShapeType="1"/>
              </p:cNvSpPr>
              <p:nvPr/>
            </p:nvSpPr>
            <p:spPr bwMode="auto">
              <a:xfrm flipH="1">
                <a:off x="3635" y="945"/>
                <a:ext cx="376" cy="9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5" name="Line 92"/>
              <p:cNvSpPr>
                <a:spLocks noChangeShapeType="1"/>
              </p:cNvSpPr>
              <p:nvPr/>
            </p:nvSpPr>
            <p:spPr bwMode="auto">
              <a:xfrm flipV="1">
                <a:off x="3727" y="1617"/>
                <a:ext cx="380" cy="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6" name="Line 93"/>
              <p:cNvSpPr>
                <a:spLocks noChangeShapeType="1"/>
              </p:cNvSpPr>
              <p:nvPr/>
            </p:nvSpPr>
            <p:spPr bwMode="auto">
              <a:xfrm flipV="1">
                <a:off x="3531" y="2079"/>
                <a:ext cx="594" cy="4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7" name="Line 94"/>
              <p:cNvSpPr>
                <a:spLocks noChangeShapeType="1"/>
              </p:cNvSpPr>
              <p:nvPr/>
            </p:nvSpPr>
            <p:spPr bwMode="auto">
              <a:xfrm>
                <a:off x="3175" y="2037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8" name="Line 95"/>
              <p:cNvSpPr>
                <a:spLocks noChangeShapeType="1"/>
              </p:cNvSpPr>
              <p:nvPr/>
            </p:nvSpPr>
            <p:spPr bwMode="auto">
              <a:xfrm>
                <a:off x="2048" y="2827"/>
                <a:ext cx="320" cy="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39" name="Line 96"/>
              <p:cNvSpPr>
                <a:spLocks noChangeShapeType="1"/>
              </p:cNvSpPr>
              <p:nvPr/>
            </p:nvSpPr>
            <p:spPr bwMode="auto">
              <a:xfrm flipH="1">
                <a:off x="2376" y="2927"/>
                <a:ext cx="2" cy="3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40" name="Line 97"/>
              <p:cNvSpPr>
                <a:spLocks noChangeShapeType="1"/>
              </p:cNvSpPr>
              <p:nvPr/>
            </p:nvSpPr>
            <p:spPr bwMode="auto">
              <a:xfrm flipH="1">
                <a:off x="3568" y="2132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98"/>
            <p:cNvGrpSpPr>
              <a:grpSpLocks/>
            </p:cNvGrpSpPr>
            <p:nvPr/>
          </p:nvGrpSpPr>
          <p:grpSpPr bwMode="auto">
            <a:xfrm>
              <a:off x="2475" y="1263"/>
              <a:ext cx="514" cy="271"/>
              <a:chOff x="492" y="845"/>
              <a:chExt cx="2284" cy="594"/>
            </a:xfrm>
          </p:grpSpPr>
          <p:sp>
            <p:nvSpPr>
              <p:cNvPr id="26776" name="Line 99"/>
              <p:cNvSpPr>
                <a:spLocks noChangeShapeType="1"/>
              </p:cNvSpPr>
              <p:nvPr/>
            </p:nvSpPr>
            <p:spPr bwMode="auto">
              <a:xfrm flipH="1">
                <a:off x="1284" y="1374"/>
                <a:ext cx="0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7" name="Line 100"/>
              <p:cNvSpPr>
                <a:spLocks noChangeShapeType="1"/>
              </p:cNvSpPr>
              <p:nvPr/>
            </p:nvSpPr>
            <p:spPr bwMode="auto">
              <a:xfrm>
                <a:off x="1647" y="1112"/>
                <a:ext cx="1125" cy="2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8" name="Line 101"/>
              <p:cNvSpPr>
                <a:spLocks noChangeShapeType="1"/>
              </p:cNvSpPr>
              <p:nvPr/>
            </p:nvSpPr>
            <p:spPr bwMode="auto">
              <a:xfrm>
                <a:off x="1284" y="1371"/>
                <a:ext cx="14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9" name="Line 102"/>
              <p:cNvSpPr>
                <a:spLocks noChangeShapeType="1"/>
              </p:cNvSpPr>
              <p:nvPr/>
            </p:nvSpPr>
            <p:spPr bwMode="auto">
              <a:xfrm>
                <a:off x="1284" y="1439"/>
                <a:ext cx="14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0" name="Line 103"/>
              <p:cNvSpPr>
                <a:spLocks noChangeShapeType="1"/>
              </p:cNvSpPr>
              <p:nvPr/>
            </p:nvSpPr>
            <p:spPr bwMode="auto">
              <a:xfrm flipH="1">
                <a:off x="2776" y="1371"/>
                <a:ext cx="0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1" name="Line 104"/>
              <p:cNvSpPr>
                <a:spLocks noChangeShapeType="1"/>
              </p:cNvSpPr>
              <p:nvPr/>
            </p:nvSpPr>
            <p:spPr bwMode="auto">
              <a:xfrm>
                <a:off x="492" y="848"/>
                <a:ext cx="0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2" name="Line 105"/>
              <p:cNvSpPr>
                <a:spLocks noChangeShapeType="1"/>
              </p:cNvSpPr>
              <p:nvPr/>
            </p:nvSpPr>
            <p:spPr bwMode="auto">
              <a:xfrm flipH="1" flipV="1">
                <a:off x="492" y="845"/>
                <a:ext cx="554" cy="4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3" name="Line 106"/>
              <p:cNvSpPr>
                <a:spLocks noChangeShapeType="1"/>
              </p:cNvSpPr>
              <p:nvPr/>
            </p:nvSpPr>
            <p:spPr bwMode="auto">
              <a:xfrm flipH="1" flipV="1">
                <a:off x="492" y="926"/>
                <a:ext cx="550" cy="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4" name="Line 107"/>
              <p:cNvSpPr>
                <a:spLocks noChangeShapeType="1"/>
              </p:cNvSpPr>
              <p:nvPr/>
            </p:nvSpPr>
            <p:spPr bwMode="auto">
              <a:xfrm>
                <a:off x="498" y="847"/>
                <a:ext cx="1105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5" name="Line 108"/>
              <p:cNvSpPr>
                <a:spLocks noChangeShapeType="1"/>
              </p:cNvSpPr>
              <p:nvPr/>
            </p:nvSpPr>
            <p:spPr bwMode="auto">
              <a:xfrm flipV="1">
                <a:off x="1151" y="1388"/>
                <a:ext cx="35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6" name="Line 109"/>
              <p:cNvSpPr>
                <a:spLocks noChangeShapeType="1"/>
              </p:cNvSpPr>
              <p:nvPr/>
            </p:nvSpPr>
            <p:spPr bwMode="auto">
              <a:xfrm flipH="1">
                <a:off x="1045" y="1320"/>
                <a:ext cx="0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7" name="Line 110"/>
              <p:cNvSpPr>
                <a:spLocks noChangeShapeType="1"/>
              </p:cNvSpPr>
              <p:nvPr/>
            </p:nvSpPr>
            <p:spPr bwMode="auto">
              <a:xfrm flipH="1">
                <a:off x="1141" y="1341"/>
                <a:ext cx="0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8" name="Line 111"/>
              <p:cNvSpPr>
                <a:spLocks noChangeShapeType="1"/>
              </p:cNvSpPr>
              <p:nvPr/>
            </p:nvSpPr>
            <p:spPr bwMode="auto">
              <a:xfrm flipV="1">
                <a:off x="1143" y="1107"/>
                <a:ext cx="462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9" name="Line 112"/>
              <p:cNvSpPr>
                <a:spLocks noChangeShapeType="1"/>
              </p:cNvSpPr>
              <p:nvPr/>
            </p:nvSpPr>
            <p:spPr bwMode="auto">
              <a:xfrm>
                <a:off x="1041" y="1388"/>
                <a:ext cx="101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0" name="Line 113"/>
              <p:cNvSpPr>
                <a:spLocks noChangeShapeType="1"/>
              </p:cNvSpPr>
              <p:nvPr/>
            </p:nvSpPr>
            <p:spPr bwMode="auto">
              <a:xfrm>
                <a:off x="1049" y="1322"/>
                <a:ext cx="98" cy="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1" name="Line 114"/>
              <p:cNvSpPr>
                <a:spLocks noChangeShapeType="1"/>
              </p:cNvSpPr>
              <p:nvPr/>
            </p:nvSpPr>
            <p:spPr bwMode="auto">
              <a:xfrm flipH="1">
                <a:off x="1607" y="1109"/>
                <a:ext cx="0" cy="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2" name="Line 115"/>
              <p:cNvSpPr>
                <a:spLocks noChangeShapeType="1"/>
              </p:cNvSpPr>
              <p:nvPr/>
            </p:nvSpPr>
            <p:spPr bwMode="auto">
              <a:xfrm flipV="1">
                <a:off x="1186" y="1114"/>
                <a:ext cx="465" cy="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3" name="Line 116"/>
              <p:cNvSpPr>
                <a:spLocks noChangeShapeType="1"/>
              </p:cNvSpPr>
              <p:nvPr/>
            </p:nvSpPr>
            <p:spPr bwMode="auto">
              <a:xfrm flipH="1">
                <a:off x="1184" y="1349"/>
                <a:ext cx="0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4" name="Line 117"/>
              <p:cNvSpPr>
                <a:spLocks noChangeShapeType="1"/>
              </p:cNvSpPr>
              <p:nvPr/>
            </p:nvSpPr>
            <p:spPr bwMode="auto">
              <a:xfrm>
                <a:off x="1186" y="1350"/>
                <a:ext cx="97" cy="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95" name="Line 118"/>
              <p:cNvSpPr>
                <a:spLocks noChangeShapeType="1"/>
              </p:cNvSpPr>
              <p:nvPr/>
            </p:nvSpPr>
            <p:spPr bwMode="auto">
              <a:xfrm>
                <a:off x="1185" y="1416"/>
                <a:ext cx="94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19"/>
            <p:cNvGrpSpPr>
              <a:grpSpLocks/>
            </p:cNvGrpSpPr>
            <p:nvPr/>
          </p:nvGrpSpPr>
          <p:grpSpPr bwMode="auto">
            <a:xfrm>
              <a:off x="2718" y="2230"/>
              <a:ext cx="246" cy="246"/>
              <a:chOff x="3107" y="2296"/>
              <a:chExt cx="1099" cy="782"/>
            </a:xfrm>
          </p:grpSpPr>
          <p:sp>
            <p:nvSpPr>
              <p:cNvPr id="26765" name="Line 120"/>
              <p:cNvSpPr>
                <a:spLocks noChangeShapeType="1"/>
              </p:cNvSpPr>
              <p:nvPr/>
            </p:nvSpPr>
            <p:spPr bwMode="auto">
              <a:xfrm flipH="1">
                <a:off x="4203" y="2663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6" name="Line 121"/>
              <p:cNvSpPr>
                <a:spLocks noChangeShapeType="1"/>
              </p:cNvSpPr>
              <p:nvPr/>
            </p:nvSpPr>
            <p:spPr bwMode="auto">
              <a:xfrm>
                <a:off x="3107" y="2300"/>
                <a:ext cx="0" cy="1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7" name="Line 122"/>
              <p:cNvSpPr>
                <a:spLocks noChangeShapeType="1"/>
              </p:cNvSpPr>
              <p:nvPr/>
            </p:nvSpPr>
            <p:spPr bwMode="auto">
              <a:xfrm flipH="1" flipV="1">
                <a:off x="3107" y="2296"/>
                <a:ext cx="547" cy="6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8" name="Line 123"/>
              <p:cNvSpPr>
                <a:spLocks noChangeShapeType="1"/>
              </p:cNvSpPr>
              <p:nvPr/>
            </p:nvSpPr>
            <p:spPr bwMode="auto">
              <a:xfrm flipH="1" flipV="1">
                <a:off x="3107" y="2409"/>
                <a:ext cx="543" cy="6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9" name="Line 124"/>
              <p:cNvSpPr>
                <a:spLocks noChangeShapeType="1"/>
              </p:cNvSpPr>
              <p:nvPr/>
            </p:nvSpPr>
            <p:spPr bwMode="auto">
              <a:xfrm>
                <a:off x="3113" y="2299"/>
                <a:ext cx="1090" cy="3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0" name="Line 125"/>
              <p:cNvSpPr>
                <a:spLocks noChangeShapeType="1"/>
              </p:cNvSpPr>
              <p:nvPr/>
            </p:nvSpPr>
            <p:spPr bwMode="auto">
              <a:xfrm flipH="1">
                <a:off x="3652" y="2958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1" name="Line 126"/>
              <p:cNvSpPr>
                <a:spLocks noChangeShapeType="1"/>
              </p:cNvSpPr>
              <p:nvPr/>
            </p:nvSpPr>
            <p:spPr bwMode="auto">
              <a:xfrm flipH="1">
                <a:off x="3748" y="2987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2" name="Line 127"/>
              <p:cNvSpPr>
                <a:spLocks noChangeShapeType="1"/>
              </p:cNvSpPr>
              <p:nvPr/>
            </p:nvSpPr>
            <p:spPr bwMode="auto">
              <a:xfrm flipV="1">
                <a:off x="3749" y="2661"/>
                <a:ext cx="457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3" name="Line 128"/>
              <p:cNvSpPr>
                <a:spLocks noChangeShapeType="1"/>
              </p:cNvSpPr>
              <p:nvPr/>
            </p:nvSpPr>
            <p:spPr bwMode="auto">
              <a:xfrm>
                <a:off x="3649" y="3052"/>
                <a:ext cx="99" cy="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4" name="Line 129"/>
              <p:cNvSpPr>
                <a:spLocks noChangeShapeType="1"/>
              </p:cNvSpPr>
              <p:nvPr/>
            </p:nvSpPr>
            <p:spPr bwMode="auto">
              <a:xfrm>
                <a:off x="3657" y="2960"/>
                <a:ext cx="96" cy="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75" name="Line 130"/>
              <p:cNvSpPr>
                <a:spLocks noChangeShapeType="1"/>
              </p:cNvSpPr>
              <p:nvPr/>
            </p:nvSpPr>
            <p:spPr bwMode="auto">
              <a:xfrm flipV="1">
                <a:off x="3742" y="2750"/>
                <a:ext cx="460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131"/>
            <p:cNvGrpSpPr>
              <a:grpSpLocks/>
            </p:cNvGrpSpPr>
            <p:nvPr/>
          </p:nvGrpSpPr>
          <p:grpSpPr bwMode="auto">
            <a:xfrm>
              <a:off x="3447" y="2248"/>
              <a:ext cx="350" cy="143"/>
              <a:chOff x="4373" y="935"/>
              <a:chExt cx="1571" cy="455"/>
            </a:xfrm>
          </p:grpSpPr>
          <p:sp>
            <p:nvSpPr>
              <p:cNvPr id="26756" name="Line 132"/>
              <p:cNvSpPr>
                <a:spLocks noChangeShapeType="1"/>
              </p:cNvSpPr>
              <p:nvPr/>
            </p:nvSpPr>
            <p:spPr bwMode="auto">
              <a:xfrm flipH="1">
                <a:off x="4472" y="1300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7" name="Line 133"/>
              <p:cNvSpPr>
                <a:spLocks noChangeShapeType="1"/>
              </p:cNvSpPr>
              <p:nvPr/>
            </p:nvSpPr>
            <p:spPr bwMode="auto">
              <a:xfrm>
                <a:off x="4830" y="935"/>
                <a:ext cx="1110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8" name="Line 134"/>
              <p:cNvSpPr>
                <a:spLocks noChangeShapeType="1"/>
              </p:cNvSpPr>
              <p:nvPr/>
            </p:nvSpPr>
            <p:spPr bwMode="auto">
              <a:xfrm>
                <a:off x="4472" y="1296"/>
                <a:ext cx="14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9" name="Line 135"/>
              <p:cNvSpPr>
                <a:spLocks noChangeShapeType="1"/>
              </p:cNvSpPr>
              <p:nvPr/>
            </p:nvSpPr>
            <p:spPr bwMode="auto">
              <a:xfrm>
                <a:off x="4472" y="1390"/>
                <a:ext cx="14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0" name="Line 136"/>
              <p:cNvSpPr>
                <a:spLocks noChangeShapeType="1"/>
              </p:cNvSpPr>
              <p:nvPr/>
            </p:nvSpPr>
            <p:spPr bwMode="auto">
              <a:xfrm flipH="1">
                <a:off x="5944" y="129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1" name="Line 137"/>
              <p:cNvSpPr>
                <a:spLocks noChangeShapeType="1"/>
              </p:cNvSpPr>
              <p:nvPr/>
            </p:nvSpPr>
            <p:spPr bwMode="auto">
              <a:xfrm flipV="1">
                <a:off x="4374" y="937"/>
                <a:ext cx="460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2" name="Line 138"/>
              <p:cNvSpPr>
                <a:spLocks noChangeShapeType="1"/>
              </p:cNvSpPr>
              <p:nvPr/>
            </p:nvSpPr>
            <p:spPr bwMode="auto">
              <a:xfrm flipH="1">
                <a:off x="4373" y="1265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3" name="Line 139"/>
              <p:cNvSpPr>
                <a:spLocks noChangeShapeType="1"/>
              </p:cNvSpPr>
              <p:nvPr/>
            </p:nvSpPr>
            <p:spPr bwMode="auto">
              <a:xfrm>
                <a:off x="4374" y="1266"/>
                <a:ext cx="96" cy="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64" name="Line 140"/>
              <p:cNvSpPr>
                <a:spLocks noChangeShapeType="1"/>
              </p:cNvSpPr>
              <p:nvPr/>
            </p:nvSpPr>
            <p:spPr bwMode="auto">
              <a:xfrm>
                <a:off x="4374" y="1359"/>
                <a:ext cx="93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3379" y="3320"/>
              <a:ext cx="153" cy="207"/>
              <a:chOff x="2018" y="2889"/>
              <a:chExt cx="803" cy="773"/>
            </a:xfrm>
          </p:grpSpPr>
          <p:sp>
            <p:nvSpPr>
              <p:cNvPr id="26744" name="Line 142"/>
              <p:cNvSpPr>
                <a:spLocks noChangeShapeType="1"/>
              </p:cNvSpPr>
              <p:nvPr/>
            </p:nvSpPr>
            <p:spPr bwMode="auto">
              <a:xfrm flipV="1">
                <a:off x="2191" y="2891"/>
                <a:ext cx="303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5" name="Line 143"/>
              <p:cNvSpPr>
                <a:spLocks noChangeShapeType="1"/>
              </p:cNvSpPr>
              <p:nvPr/>
            </p:nvSpPr>
            <p:spPr bwMode="auto">
              <a:xfrm flipV="1">
                <a:off x="2346" y="3307"/>
                <a:ext cx="475" cy="3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6" name="Line 144"/>
              <p:cNvSpPr>
                <a:spLocks noChangeShapeType="1"/>
              </p:cNvSpPr>
              <p:nvPr/>
            </p:nvSpPr>
            <p:spPr bwMode="auto">
              <a:xfrm>
                <a:off x="2018" y="3567"/>
                <a:ext cx="323" cy="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7" name="Line 145"/>
              <p:cNvSpPr>
                <a:spLocks noChangeShapeType="1"/>
              </p:cNvSpPr>
              <p:nvPr/>
            </p:nvSpPr>
            <p:spPr bwMode="auto">
              <a:xfrm>
                <a:off x="2025" y="3359"/>
                <a:ext cx="313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8" name="Line 146"/>
              <p:cNvSpPr>
                <a:spLocks noChangeShapeType="1"/>
              </p:cNvSpPr>
              <p:nvPr/>
            </p:nvSpPr>
            <p:spPr bwMode="auto">
              <a:xfrm flipH="1">
                <a:off x="2346" y="3454"/>
                <a:ext cx="0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9" name="Line 147"/>
              <p:cNvSpPr>
                <a:spLocks noChangeShapeType="1"/>
              </p:cNvSpPr>
              <p:nvPr/>
            </p:nvSpPr>
            <p:spPr bwMode="auto">
              <a:xfrm flipH="1">
                <a:off x="2018" y="3361"/>
                <a:ext cx="0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0" name="Line 148"/>
              <p:cNvSpPr>
                <a:spLocks noChangeShapeType="1"/>
              </p:cNvSpPr>
              <p:nvPr/>
            </p:nvSpPr>
            <p:spPr bwMode="auto">
              <a:xfrm flipV="1">
                <a:off x="2022" y="3118"/>
                <a:ext cx="169" cy="2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1" name="Line 149"/>
              <p:cNvSpPr>
                <a:spLocks noChangeShapeType="1"/>
              </p:cNvSpPr>
              <p:nvPr/>
            </p:nvSpPr>
            <p:spPr bwMode="auto">
              <a:xfrm flipV="1">
                <a:off x="2343" y="3214"/>
                <a:ext cx="165" cy="2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2" name="Line 150"/>
              <p:cNvSpPr>
                <a:spLocks noChangeShapeType="1"/>
              </p:cNvSpPr>
              <p:nvPr/>
            </p:nvSpPr>
            <p:spPr bwMode="auto">
              <a:xfrm>
                <a:off x="2191" y="3121"/>
                <a:ext cx="313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3" name="Line 151"/>
              <p:cNvSpPr>
                <a:spLocks noChangeShapeType="1"/>
              </p:cNvSpPr>
              <p:nvPr/>
            </p:nvSpPr>
            <p:spPr bwMode="auto">
              <a:xfrm flipV="1">
                <a:off x="2498" y="2983"/>
                <a:ext cx="320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4" name="Line 152"/>
              <p:cNvSpPr>
                <a:spLocks noChangeShapeType="1"/>
              </p:cNvSpPr>
              <p:nvPr/>
            </p:nvSpPr>
            <p:spPr bwMode="auto">
              <a:xfrm>
                <a:off x="2501" y="2889"/>
                <a:ext cx="320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55" name="Line 153"/>
              <p:cNvSpPr>
                <a:spLocks noChangeShapeType="1"/>
              </p:cNvSpPr>
              <p:nvPr/>
            </p:nvSpPr>
            <p:spPr bwMode="auto">
              <a:xfrm flipH="1">
                <a:off x="2821" y="2983"/>
                <a:ext cx="0" cy="3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154"/>
            <p:cNvGrpSpPr>
              <a:grpSpLocks/>
            </p:cNvGrpSpPr>
            <p:nvPr/>
          </p:nvGrpSpPr>
          <p:grpSpPr bwMode="auto">
            <a:xfrm>
              <a:off x="3991" y="3260"/>
              <a:ext cx="271" cy="323"/>
              <a:chOff x="2858" y="1780"/>
              <a:chExt cx="1420" cy="1203"/>
            </a:xfrm>
          </p:grpSpPr>
          <p:sp>
            <p:nvSpPr>
              <p:cNvPr id="26730" name="Line 155"/>
              <p:cNvSpPr>
                <a:spLocks noChangeShapeType="1"/>
              </p:cNvSpPr>
              <p:nvPr/>
            </p:nvSpPr>
            <p:spPr bwMode="auto">
              <a:xfrm flipV="1">
                <a:off x="3212" y="2880"/>
                <a:ext cx="138" cy="1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1" name="Line 156"/>
              <p:cNvSpPr>
                <a:spLocks noChangeShapeType="1"/>
              </p:cNvSpPr>
              <p:nvPr/>
            </p:nvSpPr>
            <p:spPr bwMode="auto">
              <a:xfrm flipH="1">
                <a:off x="3350" y="273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2" name="Line 157"/>
              <p:cNvSpPr>
                <a:spLocks noChangeShapeType="1"/>
              </p:cNvSpPr>
              <p:nvPr/>
            </p:nvSpPr>
            <p:spPr bwMode="auto">
              <a:xfrm flipV="1">
                <a:off x="2862" y="1783"/>
                <a:ext cx="1047" cy="7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3" name="Line 158"/>
              <p:cNvSpPr>
                <a:spLocks noChangeShapeType="1"/>
              </p:cNvSpPr>
              <p:nvPr/>
            </p:nvSpPr>
            <p:spPr bwMode="auto">
              <a:xfrm flipV="1">
                <a:off x="3211" y="1889"/>
                <a:ext cx="1057" cy="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4" name="Line 159"/>
              <p:cNvSpPr>
                <a:spLocks noChangeShapeType="1"/>
              </p:cNvSpPr>
              <p:nvPr/>
            </p:nvSpPr>
            <p:spPr bwMode="auto">
              <a:xfrm flipV="1">
                <a:off x="3350" y="2216"/>
                <a:ext cx="733" cy="5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5" name="Line 160"/>
              <p:cNvSpPr>
                <a:spLocks noChangeShapeType="1"/>
              </p:cNvSpPr>
              <p:nvPr/>
            </p:nvSpPr>
            <p:spPr bwMode="auto">
              <a:xfrm flipH="1">
                <a:off x="4276" y="1886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6" name="Line 161"/>
              <p:cNvSpPr>
                <a:spLocks noChangeShapeType="1"/>
              </p:cNvSpPr>
              <p:nvPr/>
            </p:nvSpPr>
            <p:spPr bwMode="auto">
              <a:xfrm>
                <a:off x="3911" y="1780"/>
                <a:ext cx="358" cy="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7" name="Line 162"/>
              <p:cNvSpPr>
                <a:spLocks noChangeShapeType="1"/>
              </p:cNvSpPr>
              <p:nvPr/>
            </p:nvSpPr>
            <p:spPr bwMode="auto">
              <a:xfrm flipH="1">
                <a:off x="4085" y="2212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8" name="Line 163"/>
              <p:cNvSpPr>
                <a:spLocks noChangeShapeType="1"/>
              </p:cNvSpPr>
              <p:nvPr/>
            </p:nvSpPr>
            <p:spPr bwMode="auto">
              <a:xfrm>
                <a:off x="2863" y="2564"/>
                <a:ext cx="344" cy="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39" name="Line 164"/>
              <p:cNvSpPr>
                <a:spLocks noChangeShapeType="1"/>
              </p:cNvSpPr>
              <p:nvPr/>
            </p:nvSpPr>
            <p:spPr bwMode="auto">
              <a:xfrm>
                <a:off x="3210" y="2660"/>
                <a:ext cx="0" cy="3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0" name="Line 165"/>
              <p:cNvSpPr>
                <a:spLocks noChangeShapeType="1"/>
              </p:cNvSpPr>
              <p:nvPr/>
            </p:nvSpPr>
            <p:spPr bwMode="auto">
              <a:xfrm>
                <a:off x="2859" y="2870"/>
                <a:ext cx="342" cy="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1" name="Line 166"/>
              <p:cNvSpPr>
                <a:spLocks noChangeShapeType="1"/>
              </p:cNvSpPr>
              <p:nvPr/>
            </p:nvSpPr>
            <p:spPr bwMode="auto">
              <a:xfrm>
                <a:off x="2858" y="2564"/>
                <a:ext cx="2" cy="3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2" name="Line 167"/>
              <p:cNvSpPr>
                <a:spLocks noChangeShapeType="1"/>
              </p:cNvSpPr>
              <p:nvPr/>
            </p:nvSpPr>
            <p:spPr bwMode="auto">
              <a:xfrm>
                <a:off x="3946" y="2312"/>
                <a:ext cx="135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43" name="Line 168"/>
              <p:cNvSpPr>
                <a:spLocks noChangeShapeType="1"/>
              </p:cNvSpPr>
              <p:nvPr/>
            </p:nvSpPr>
            <p:spPr bwMode="auto">
              <a:xfrm flipV="1">
                <a:off x="4085" y="2204"/>
                <a:ext cx="193" cy="1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169"/>
            <p:cNvGrpSpPr>
              <a:grpSpLocks/>
            </p:cNvGrpSpPr>
            <p:nvPr/>
          </p:nvGrpSpPr>
          <p:grpSpPr bwMode="auto">
            <a:xfrm>
              <a:off x="4589" y="3285"/>
              <a:ext cx="230" cy="227"/>
              <a:chOff x="4309" y="981"/>
              <a:chExt cx="1200" cy="845"/>
            </a:xfrm>
          </p:grpSpPr>
          <p:sp>
            <p:nvSpPr>
              <p:cNvPr id="26717" name="Line 170"/>
              <p:cNvSpPr>
                <a:spLocks noChangeShapeType="1"/>
              </p:cNvSpPr>
              <p:nvPr/>
            </p:nvSpPr>
            <p:spPr bwMode="auto">
              <a:xfrm flipH="1">
                <a:off x="4974" y="1291"/>
                <a:ext cx="0" cy="1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8" name="Line 171"/>
              <p:cNvSpPr>
                <a:spLocks noChangeShapeType="1"/>
              </p:cNvSpPr>
              <p:nvPr/>
            </p:nvSpPr>
            <p:spPr bwMode="auto">
              <a:xfrm>
                <a:off x="4619" y="1195"/>
                <a:ext cx="355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9" name="Line 172"/>
              <p:cNvSpPr>
                <a:spLocks noChangeShapeType="1"/>
              </p:cNvSpPr>
              <p:nvPr/>
            </p:nvSpPr>
            <p:spPr bwMode="auto">
              <a:xfrm flipV="1">
                <a:off x="4710" y="1291"/>
                <a:ext cx="264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0" name="Line 173"/>
              <p:cNvSpPr>
                <a:spLocks noChangeShapeType="1"/>
              </p:cNvSpPr>
              <p:nvPr/>
            </p:nvSpPr>
            <p:spPr bwMode="auto">
              <a:xfrm flipV="1">
                <a:off x="4309" y="1195"/>
                <a:ext cx="31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1" name="Line 174"/>
              <p:cNvSpPr>
                <a:spLocks noChangeShapeType="1"/>
              </p:cNvSpPr>
              <p:nvPr/>
            </p:nvSpPr>
            <p:spPr bwMode="auto">
              <a:xfrm flipH="1">
                <a:off x="5509" y="107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2" name="Line 175"/>
              <p:cNvSpPr>
                <a:spLocks noChangeShapeType="1"/>
              </p:cNvSpPr>
              <p:nvPr/>
            </p:nvSpPr>
            <p:spPr bwMode="auto">
              <a:xfrm flipV="1">
                <a:off x="4704" y="1224"/>
                <a:ext cx="803" cy="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3" name="Line 176"/>
              <p:cNvSpPr>
                <a:spLocks noChangeShapeType="1"/>
              </p:cNvSpPr>
              <p:nvPr/>
            </p:nvSpPr>
            <p:spPr bwMode="auto">
              <a:xfrm flipV="1">
                <a:off x="4974" y="1076"/>
                <a:ext cx="534" cy="3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4" name="Line 177"/>
              <p:cNvSpPr>
                <a:spLocks noChangeShapeType="1"/>
              </p:cNvSpPr>
              <p:nvPr/>
            </p:nvSpPr>
            <p:spPr bwMode="auto">
              <a:xfrm>
                <a:off x="5149" y="981"/>
                <a:ext cx="355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5" name="Line 178"/>
              <p:cNvSpPr>
                <a:spLocks noChangeShapeType="1"/>
              </p:cNvSpPr>
              <p:nvPr/>
            </p:nvSpPr>
            <p:spPr bwMode="auto">
              <a:xfrm flipV="1">
                <a:off x="4792" y="986"/>
                <a:ext cx="355" cy="2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6" name="Line 179"/>
              <p:cNvSpPr>
                <a:spLocks noChangeShapeType="1"/>
              </p:cNvSpPr>
              <p:nvPr/>
            </p:nvSpPr>
            <p:spPr bwMode="auto">
              <a:xfrm flipH="1">
                <a:off x="4709" y="1497"/>
                <a:ext cx="1" cy="3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7" name="Line 180"/>
              <p:cNvSpPr>
                <a:spLocks noChangeShapeType="1"/>
              </p:cNvSpPr>
              <p:nvPr/>
            </p:nvSpPr>
            <p:spPr bwMode="auto">
              <a:xfrm>
                <a:off x="4314" y="1401"/>
                <a:ext cx="388" cy="1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8" name="Line 181"/>
              <p:cNvSpPr>
                <a:spLocks noChangeShapeType="1"/>
              </p:cNvSpPr>
              <p:nvPr/>
            </p:nvSpPr>
            <p:spPr bwMode="auto">
              <a:xfrm flipH="1">
                <a:off x="4310" y="1409"/>
                <a:ext cx="1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29" name="Line 182"/>
              <p:cNvSpPr>
                <a:spLocks noChangeShapeType="1"/>
              </p:cNvSpPr>
              <p:nvPr/>
            </p:nvSpPr>
            <p:spPr bwMode="auto">
              <a:xfrm>
                <a:off x="4313" y="1718"/>
                <a:ext cx="393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183"/>
            <p:cNvGrpSpPr>
              <a:grpSpLocks/>
            </p:cNvGrpSpPr>
            <p:nvPr/>
          </p:nvGrpSpPr>
          <p:grpSpPr bwMode="auto">
            <a:xfrm>
              <a:off x="5209" y="2264"/>
              <a:ext cx="267" cy="191"/>
              <a:chOff x="4215" y="1006"/>
              <a:chExt cx="1457" cy="743"/>
            </a:xfrm>
          </p:grpSpPr>
          <p:sp>
            <p:nvSpPr>
              <p:cNvPr id="26706" name="Line 184"/>
              <p:cNvSpPr>
                <a:spLocks noChangeShapeType="1"/>
              </p:cNvSpPr>
              <p:nvPr/>
            </p:nvSpPr>
            <p:spPr bwMode="auto">
              <a:xfrm flipH="1">
                <a:off x="4747" y="1586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7" name="Line 185"/>
              <p:cNvSpPr>
                <a:spLocks noChangeShapeType="1"/>
              </p:cNvSpPr>
              <p:nvPr/>
            </p:nvSpPr>
            <p:spPr bwMode="auto">
              <a:xfrm>
                <a:off x="4393" y="1490"/>
                <a:ext cx="35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8" name="Line 186"/>
              <p:cNvSpPr>
                <a:spLocks noChangeShapeType="1"/>
              </p:cNvSpPr>
              <p:nvPr/>
            </p:nvSpPr>
            <p:spPr bwMode="auto">
              <a:xfrm>
                <a:off x="5672" y="149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9" name="Line 187"/>
              <p:cNvSpPr>
                <a:spLocks noChangeShapeType="1"/>
              </p:cNvSpPr>
              <p:nvPr/>
            </p:nvSpPr>
            <p:spPr bwMode="auto">
              <a:xfrm flipH="1">
                <a:off x="4215" y="101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0" name="Line 188"/>
              <p:cNvSpPr>
                <a:spLocks noChangeShapeType="1"/>
              </p:cNvSpPr>
              <p:nvPr/>
            </p:nvSpPr>
            <p:spPr bwMode="auto">
              <a:xfrm>
                <a:off x="4216" y="1006"/>
                <a:ext cx="1447" cy="4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1" name="Line 189"/>
              <p:cNvSpPr>
                <a:spLocks noChangeShapeType="1"/>
              </p:cNvSpPr>
              <p:nvPr/>
            </p:nvSpPr>
            <p:spPr bwMode="auto">
              <a:xfrm flipV="1">
                <a:off x="4747" y="1485"/>
                <a:ext cx="919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2" name="Line 190"/>
              <p:cNvSpPr>
                <a:spLocks noChangeShapeType="1"/>
              </p:cNvSpPr>
              <p:nvPr/>
            </p:nvSpPr>
            <p:spPr bwMode="auto">
              <a:xfrm flipV="1">
                <a:off x="4747" y="1653"/>
                <a:ext cx="925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3" name="Line 191"/>
              <p:cNvSpPr>
                <a:spLocks noChangeShapeType="1"/>
              </p:cNvSpPr>
              <p:nvPr/>
            </p:nvSpPr>
            <p:spPr bwMode="auto">
              <a:xfrm>
                <a:off x="4215" y="1017"/>
                <a:ext cx="172" cy="4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4" name="Line 192"/>
              <p:cNvSpPr>
                <a:spLocks noChangeShapeType="1"/>
              </p:cNvSpPr>
              <p:nvPr/>
            </p:nvSpPr>
            <p:spPr bwMode="auto">
              <a:xfrm>
                <a:off x="4215" y="1155"/>
                <a:ext cx="173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5" name="Line 193"/>
              <p:cNvSpPr>
                <a:spLocks noChangeShapeType="1"/>
              </p:cNvSpPr>
              <p:nvPr/>
            </p:nvSpPr>
            <p:spPr bwMode="auto">
              <a:xfrm flipH="1">
                <a:off x="4391" y="1497"/>
                <a:ext cx="0" cy="1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6" name="Line 194"/>
              <p:cNvSpPr>
                <a:spLocks noChangeShapeType="1"/>
              </p:cNvSpPr>
              <p:nvPr/>
            </p:nvSpPr>
            <p:spPr bwMode="auto">
              <a:xfrm>
                <a:off x="4393" y="1650"/>
                <a:ext cx="35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95"/>
            <p:cNvGrpSpPr>
              <a:grpSpLocks/>
            </p:cNvGrpSpPr>
            <p:nvPr/>
          </p:nvGrpSpPr>
          <p:grpSpPr bwMode="auto">
            <a:xfrm>
              <a:off x="4562" y="2245"/>
              <a:ext cx="107" cy="247"/>
              <a:chOff x="4995" y="0"/>
              <a:chExt cx="587" cy="958"/>
            </a:xfrm>
          </p:grpSpPr>
          <p:sp>
            <p:nvSpPr>
              <p:cNvPr id="26700" name="Line 196"/>
              <p:cNvSpPr>
                <a:spLocks noChangeShapeType="1"/>
              </p:cNvSpPr>
              <p:nvPr/>
            </p:nvSpPr>
            <p:spPr bwMode="auto">
              <a:xfrm flipH="1">
                <a:off x="5582" y="34"/>
                <a:ext cx="0" cy="6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1" name="Line 197"/>
              <p:cNvSpPr>
                <a:spLocks noChangeShapeType="1"/>
              </p:cNvSpPr>
              <p:nvPr/>
            </p:nvSpPr>
            <p:spPr bwMode="auto">
              <a:xfrm>
                <a:off x="5465" y="0"/>
                <a:ext cx="110" cy="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2" name="Line 198"/>
              <p:cNvSpPr>
                <a:spLocks noChangeShapeType="1"/>
              </p:cNvSpPr>
              <p:nvPr/>
            </p:nvSpPr>
            <p:spPr bwMode="auto">
              <a:xfrm flipH="1">
                <a:off x="5101" y="30"/>
                <a:ext cx="474" cy="9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3" name="Line 199"/>
              <p:cNvSpPr>
                <a:spLocks noChangeShapeType="1"/>
              </p:cNvSpPr>
              <p:nvPr/>
            </p:nvSpPr>
            <p:spPr bwMode="auto">
              <a:xfrm flipH="1">
                <a:off x="4995" y="0"/>
                <a:ext cx="470" cy="9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4" name="Line 200"/>
              <p:cNvSpPr>
                <a:spLocks noChangeShapeType="1"/>
              </p:cNvSpPr>
              <p:nvPr/>
            </p:nvSpPr>
            <p:spPr bwMode="auto">
              <a:xfrm flipV="1">
                <a:off x="5101" y="672"/>
                <a:ext cx="481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5" name="Line 201"/>
              <p:cNvSpPr>
                <a:spLocks noChangeShapeType="1"/>
              </p:cNvSpPr>
              <p:nvPr/>
            </p:nvSpPr>
            <p:spPr bwMode="auto">
              <a:xfrm>
                <a:off x="4996" y="930"/>
                <a:ext cx="106" cy="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77" name="AutoShape 214"/>
            <p:cNvSpPr>
              <a:spLocks/>
            </p:cNvSpPr>
            <p:nvPr/>
          </p:nvSpPr>
          <p:spPr bwMode="auto">
            <a:xfrm>
              <a:off x="2091" y="734"/>
              <a:ext cx="493" cy="370"/>
            </a:xfrm>
            <a:prstGeom prst="borderCallout2">
              <a:avLst>
                <a:gd name="adj1" fmla="val 19458"/>
                <a:gd name="adj2" fmla="val 109338"/>
                <a:gd name="adj3" fmla="val 19458"/>
                <a:gd name="adj4" fmla="val 171403"/>
                <a:gd name="adj5" fmla="val 185407"/>
                <a:gd name="adj6" fmla="val 23346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de-DE" altLang="zh-CN" sz="1000" b="1"/>
                <a:t>Position </a:t>
              </a:r>
            </a:p>
            <a:p>
              <a:r>
                <a:rPr lang="de-DE" altLang="zh-CN" sz="1000" b="1"/>
                <a:t>X,y,z,....</a:t>
              </a:r>
            </a:p>
          </p:txBody>
        </p:sp>
        <p:sp>
          <p:nvSpPr>
            <p:cNvPr id="26678" name="AutoShape 215"/>
            <p:cNvSpPr>
              <a:spLocks/>
            </p:cNvSpPr>
            <p:nvPr/>
          </p:nvSpPr>
          <p:spPr bwMode="auto">
            <a:xfrm>
              <a:off x="2097" y="1632"/>
              <a:ext cx="493" cy="370"/>
            </a:xfrm>
            <a:prstGeom prst="borderCallout2">
              <a:avLst>
                <a:gd name="adj1" fmla="val 19458"/>
                <a:gd name="adj2" fmla="val 109338"/>
                <a:gd name="adj3" fmla="val 19458"/>
                <a:gd name="adj4" fmla="val 133463"/>
                <a:gd name="adj5" fmla="val 98380"/>
                <a:gd name="adj6" fmla="val 15778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de-DE" altLang="zh-CN" sz="1000" b="1"/>
                <a:t>Position</a:t>
              </a:r>
            </a:p>
            <a:p>
              <a:r>
                <a:rPr lang="de-DE" altLang="zh-CN" sz="1000" b="1"/>
                <a:t>X,Y,Z,......</a:t>
              </a:r>
            </a:p>
          </p:txBody>
        </p:sp>
        <p:sp>
          <p:nvSpPr>
            <p:cNvPr id="26679" name="AutoShape 216"/>
            <p:cNvSpPr>
              <a:spLocks/>
            </p:cNvSpPr>
            <p:nvPr/>
          </p:nvSpPr>
          <p:spPr bwMode="auto">
            <a:xfrm>
              <a:off x="2152" y="2688"/>
              <a:ext cx="494" cy="370"/>
            </a:xfrm>
            <a:prstGeom prst="borderCallout2">
              <a:avLst>
                <a:gd name="adj1" fmla="val 19458"/>
                <a:gd name="adj2" fmla="val 109338"/>
                <a:gd name="adj3" fmla="val 19458"/>
                <a:gd name="adj4" fmla="val 187745"/>
                <a:gd name="adj5" fmla="val -142704"/>
                <a:gd name="adj6" fmla="val 26770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de-DE" altLang="zh-CN" sz="1000" b="1"/>
                <a:t>Position</a:t>
              </a:r>
            </a:p>
            <a:p>
              <a:r>
                <a:rPr lang="de-DE" altLang="zh-CN" sz="1000" b="1"/>
                <a:t>X,Y,Z,.....</a:t>
              </a:r>
            </a:p>
          </p:txBody>
        </p:sp>
        <p:grpSp>
          <p:nvGrpSpPr>
            <p:cNvPr id="12" name="Group 217"/>
            <p:cNvGrpSpPr>
              <a:grpSpLocks/>
            </p:cNvGrpSpPr>
            <p:nvPr/>
          </p:nvGrpSpPr>
          <p:grpSpPr bwMode="auto">
            <a:xfrm>
              <a:off x="5178" y="1448"/>
              <a:ext cx="266" cy="191"/>
              <a:chOff x="4215" y="1006"/>
              <a:chExt cx="1457" cy="743"/>
            </a:xfrm>
          </p:grpSpPr>
          <p:sp>
            <p:nvSpPr>
              <p:cNvPr id="26689" name="Line 218"/>
              <p:cNvSpPr>
                <a:spLocks noChangeShapeType="1"/>
              </p:cNvSpPr>
              <p:nvPr/>
            </p:nvSpPr>
            <p:spPr bwMode="auto">
              <a:xfrm flipH="1">
                <a:off x="4747" y="1586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0" name="Line 219"/>
              <p:cNvSpPr>
                <a:spLocks noChangeShapeType="1"/>
              </p:cNvSpPr>
              <p:nvPr/>
            </p:nvSpPr>
            <p:spPr bwMode="auto">
              <a:xfrm>
                <a:off x="4393" y="1490"/>
                <a:ext cx="35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1" name="Line 220"/>
              <p:cNvSpPr>
                <a:spLocks noChangeShapeType="1"/>
              </p:cNvSpPr>
              <p:nvPr/>
            </p:nvSpPr>
            <p:spPr bwMode="auto">
              <a:xfrm>
                <a:off x="5672" y="149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2" name="Line 221"/>
              <p:cNvSpPr>
                <a:spLocks noChangeShapeType="1"/>
              </p:cNvSpPr>
              <p:nvPr/>
            </p:nvSpPr>
            <p:spPr bwMode="auto">
              <a:xfrm flipH="1">
                <a:off x="4215" y="101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3" name="Line 222"/>
              <p:cNvSpPr>
                <a:spLocks noChangeShapeType="1"/>
              </p:cNvSpPr>
              <p:nvPr/>
            </p:nvSpPr>
            <p:spPr bwMode="auto">
              <a:xfrm>
                <a:off x="4216" y="1006"/>
                <a:ext cx="1447" cy="4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4" name="Line 223"/>
              <p:cNvSpPr>
                <a:spLocks noChangeShapeType="1"/>
              </p:cNvSpPr>
              <p:nvPr/>
            </p:nvSpPr>
            <p:spPr bwMode="auto">
              <a:xfrm flipV="1">
                <a:off x="4747" y="1485"/>
                <a:ext cx="919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5" name="Line 224"/>
              <p:cNvSpPr>
                <a:spLocks noChangeShapeType="1"/>
              </p:cNvSpPr>
              <p:nvPr/>
            </p:nvSpPr>
            <p:spPr bwMode="auto">
              <a:xfrm flipV="1">
                <a:off x="4747" y="1653"/>
                <a:ext cx="925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6" name="Line 225"/>
              <p:cNvSpPr>
                <a:spLocks noChangeShapeType="1"/>
              </p:cNvSpPr>
              <p:nvPr/>
            </p:nvSpPr>
            <p:spPr bwMode="auto">
              <a:xfrm>
                <a:off x="4215" y="1017"/>
                <a:ext cx="172" cy="4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7" name="Line 226"/>
              <p:cNvSpPr>
                <a:spLocks noChangeShapeType="1"/>
              </p:cNvSpPr>
              <p:nvPr/>
            </p:nvSpPr>
            <p:spPr bwMode="auto">
              <a:xfrm>
                <a:off x="4215" y="1155"/>
                <a:ext cx="173" cy="5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8" name="Line 227"/>
              <p:cNvSpPr>
                <a:spLocks noChangeShapeType="1"/>
              </p:cNvSpPr>
              <p:nvPr/>
            </p:nvSpPr>
            <p:spPr bwMode="auto">
              <a:xfrm flipH="1">
                <a:off x="4391" y="1497"/>
                <a:ext cx="0" cy="1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9" name="Line 228"/>
              <p:cNvSpPr>
                <a:spLocks noChangeShapeType="1"/>
              </p:cNvSpPr>
              <p:nvPr/>
            </p:nvSpPr>
            <p:spPr bwMode="auto">
              <a:xfrm>
                <a:off x="4393" y="1650"/>
                <a:ext cx="35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29"/>
            <p:cNvGrpSpPr>
              <a:grpSpLocks/>
            </p:cNvGrpSpPr>
            <p:nvPr/>
          </p:nvGrpSpPr>
          <p:grpSpPr bwMode="auto">
            <a:xfrm>
              <a:off x="5225" y="1348"/>
              <a:ext cx="107" cy="247"/>
              <a:chOff x="4995" y="0"/>
              <a:chExt cx="587" cy="958"/>
            </a:xfrm>
          </p:grpSpPr>
          <p:sp>
            <p:nvSpPr>
              <p:cNvPr id="26683" name="Line 230"/>
              <p:cNvSpPr>
                <a:spLocks noChangeShapeType="1"/>
              </p:cNvSpPr>
              <p:nvPr/>
            </p:nvSpPr>
            <p:spPr bwMode="auto">
              <a:xfrm flipH="1">
                <a:off x="5582" y="34"/>
                <a:ext cx="0" cy="6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4" name="Line 231"/>
              <p:cNvSpPr>
                <a:spLocks noChangeShapeType="1"/>
              </p:cNvSpPr>
              <p:nvPr/>
            </p:nvSpPr>
            <p:spPr bwMode="auto">
              <a:xfrm>
                <a:off x="5465" y="0"/>
                <a:ext cx="110" cy="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5" name="Line 232"/>
              <p:cNvSpPr>
                <a:spLocks noChangeShapeType="1"/>
              </p:cNvSpPr>
              <p:nvPr/>
            </p:nvSpPr>
            <p:spPr bwMode="auto">
              <a:xfrm flipH="1">
                <a:off x="5101" y="30"/>
                <a:ext cx="474" cy="9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6" name="Line 233"/>
              <p:cNvSpPr>
                <a:spLocks noChangeShapeType="1"/>
              </p:cNvSpPr>
              <p:nvPr/>
            </p:nvSpPr>
            <p:spPr bwMode="auto">
              <a:xfrm flipH="1">
                <a:off x="4995" y="0"/>
                <a:ext cx="470" cy="9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7" name="Line 234"/>
              <p:cNvSpPr>
                <a:spLocks noChangeShapeType="1"/>
              </p:cNvSpPr>
              <p:nvPr/>
            </p:nvSpPr>
            <p:spPr bwMode="auto">
              <a:xfrm flipV="1">
                <a:off x="5101" y="672"/>
                <a:ext cx="481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8" name="Line 235"/>
              <p:cNvSpPr>
                <a:spLocks noChangeShapeType="1"/>
              </p:cNvSpPr>
              <p:nvPr/>
            </p:nvSpPr>
            <p:spPr bwMode="auto">
              <a:xfrm>
                <a:off x="4996" y="930"/>
                <a:ext cx="106" cy="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82" name="Text Box 237"/>
            <p:cNvSpPr txBox="1">
              <a:spLocks noChangeArrowheads="1"/>
            </p:cNvSpPr>
            <p:nvPr/>
          </p:nvSpPr>
          <p:spPr bwMode="auto">
            <a:xfrm>
              <a:off x="3599" y="540"/>
              <a:ext cx="871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/>
                <a:t> Structure View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有效性管理</a:t>
            </a:r>
          </a:p>
        </p:txBody>
      </p:sp>
      <p:sp>
        <p:nvSpPr>
          <p:cNvPr id="27650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8558213" y="6735763"/>
            <a:ext cx="585787" cy="106362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zh-CN">
                <a:latin typeface="Arial" pitchFamily="34" charset="0"/>
              </a:rPr>
              <a:t>© 2008 PTC</a:t>
            </a:r>
          </a:p>
        </p:txBody>
      </p:sp>
      <p:sp>
        <p:nvSpPr>
          <p:cNvPr id="27651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629400"/>
            <a:ext cx="1187450" cy="228600"/>
          </a:xfrm>
          <a:noFill/>
        </p:spPr>
        <p:txBody>
          <a:bodyPr/>
          <a:lstStyle/>
          <a:p>
            <a:fld id="{AFC3AAFD-B856-4BA5-9772-EF63B424BB80}" type="slidenum">
              <a:rPr lang="zh-CN" altLang="en-US">
                <a:latin typeface="Arial" pitchFamily="34" charset="0"/>
              </a:rPr>
              <a:pPr/>
              <a:t>13</a:t>
            </a:fld>
            <a:endParaRPr lang="en-US" altLang="zh-CN">
              <a:latin typeface="Arial" pitchFamily="34" charset="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3683000" y="2095500"/>
            <a:ext cx="923925" cy="741363"/>
          </a:xfrm>
          <a:prstGeom prst="rect">
            <a:avLst/>
          </a:prstGeom>
          <a:solidFill>
            <a:schemeClr val="bg2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0000"/>
              </a:lnSpc>
            </a:pPr>
            <a:r>
              <a:rPr lang="zh-CN" altLang="en-GB" sz="1400">
                <a:solidFill>
                  <a:srgbClr val="003366"/>
                </a:solidFill>
              </a:rPr>
              <a:t>舱门</a:t>
            </a: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2487613" y="4000500"/>
            <a:ext cx="1249362" cy="846138"/>
          </a:xfrm>
          <a:prstGeom prst="rect">
            <a:avLst/>
          </a:prstGeom>
          <a:solidFill>
            <a:srgbClr val="99FF99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DS1</a:t>
            </a:r>
          </a:p>
          <a:p>
            <a:pPr algn="ctr">
              <a:lnSpc>
                <a:spcPct val="6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Metal Door</a:t>
            </a:r>
          </a:p>
        </p:txBody>
      </p:sp>
      <p:sp>
        <p:nvSpPr>
          <p:cNvPr id="27654" name="Line 7"/>
          <p:cNvSpPr>
            <a:spLocks noChangeShapeType="1"/>
          </p:cNvSpPr>
          <p:nvPr/>
        </p:nvSpPr>
        <p:spPr bwMode="auto">
          <a:xfrm flipH="1">
            <a:off x="3194050" y="2836863"/>
            <a:ext cx="889000" cy="11636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4552950" y="4000500"/>
            <a:ext cx="1250950" cy="846138"/>
          </a:xfrm>
          <a:prstGeom prst="rect">
            <a:avLst/>
          </a:prstGeom>
          <a:solidFill>
            <a:srgbClr val="99FF99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DS2</a:t>
            </a:r>
          </a:p>
          <a:p>
            <a:pPr algn="ctr">
              <a:lnSpc>
                <a:spcPct val="7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Wooden Door</a:t>
            </a:r>
          </a:p>
        </p:txBody>
      </p:sp>
      <p:sp>
        <p:nvSpPr>
          <p:cNvPr id="27656" name="Line 9"/>
          <p:cNvSpPr>
            <a:spLocks noChangeShapeType="1"/>
          </p:cNvSpPr>
          <p:nvPr/>
        </p:nvSpPr>
        <p:spPr bwMode="auto">
          <a:xfrm>
            <a:off x="4300538" y="2836863"/>
            <a:ext cx="741362" cy="11636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7" name="AutoShape 10"/>
          <p:cNvSpPr>
            <a:spLocks noChangeArrowheads="1"/>
          </p:cNvSpPr>
          <p:nvPr/>
        </p:nvSpPr>
        <p:spPr bwMode="auto">
          <a:xfrm>
            <a:off x="2016125" y="2395538"/>
            <a:ext cx="706438" cy="739775"/>
          </a:xfrm>
          <a:prstGeom prst="flowChartDecision">
            <a:avLst/>
          </a:prstGeom>
          <a:solidFill>
            <a:srgbClr val="FFCC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altLang="zh-CN" sz="1400">
                <a:solidFill>
                  <a:srgbClr val="003366"/>
                </a:solidFill>
              </a:rPr>
              <a:t>LO1</a:t>
            </a:r>
          </a:p>
        </p:txBody>
      </p:sp>
      <p:sp>
        <p:nvSpPr>
          <p:cNvPr id="27658" name="Line 11"/>
          <p:cNvSpPr>
            <a:spLocks noChangeShapeType="1"/>
          </p:cNvSpPr>
          <p:nvPr/>
        </p:nvSpPr>
        <p:spPr bwMode="auto">
          <a:xfrm>
            <a:off x="2722563" y="2765425"/>
            <a:ext cx="10795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9" name="Line 12"/>
          <p:cNvSpPr>
            <a:spLocks noChangeShapeType="1"/>
          </p:cNvSpPr>
          <p:nvPr/>
        </p:nvSpPr>
        <p:spPr bwMode="auto">
          <a:xfrm>
            <a:off x="4171950" y="1778000"/>
            <a:ext cx="0" cy="31750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0" name="AutoShape 13"/>
          <p:cNvSpPr>
            <a:spLocks noChangeArrowheads="1"/>
          </p:cNvSpPr>
          <p:nvPr/>
        </p:nvSpPr>
        <p:spPr bwMode="auto">
          <a:xfrm>
            <a:off x="5586413" y="2465388"/>
            <a:ext cx="706437" cy="741362"/>
          </a:xfrm>
          <a:prstGeom prst="flowChartDecision">
            <a:avLst/>
          </a:prstGeom>
          <a:solidFill>
            <a:srgbClr val="FFCC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altLang="zh-CN" sz="1400">
                <a:solidFill>
                  <a:srgbClr val="003366"/>
                </a:solidFill>
              </a:rPr>
              <a:t>LO2</a:t>
            </a:r>
          </a:p>
        </p:txBody>
      </p:sp>
      <p:sp>
        <p:nvSpPr>
          <p:cNvPr id="27661" name="Line 14"/>
          <p:cNvSpPr>
            <a:spLocks noChangeShapeType="1"/>
          </p:cNvSpPr>
          <p:nvPr/>
        </p:nvSpPr>
        <p:spPr bwMode="auto">
          <a:xfrm>
            <a:off x="5476875" y="2836863"/>
            <a:ext cx="109538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2" name="Line 15"/>
          <p:cNvSpPr>
            <a:spLocks noChangeShapeType="1"/>
          </p:cNvSpPr>
          <p:nvPr/>
        </p:nvSpPr>
        <p:spPr bwMode="auto">
          <a:xfrm>
            <a:off x="2830513" y="2765425"/>
            <a:ext cx="871537" cy="58261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3" name="Line 16"/>
          <p:cNvSpPr>
            <a:spLocks noChangeShapeType="1"/>
          </p:cNvSpPr>
          <p:nvPr/>
        </p:nvSpPr>
        <p:spPr bwMode="auto">
          <a:xfrm flipH="1">
            <a:off x="4625975" y="2836863"/>
            <a:ext cx="850900" cy="5286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4" name="Text Box 17"/>
          <p:cNvSpPr txBox="1">
            <a:spLocks noChangeArrowheads="1"/>
          </p:cNvSpPr>
          <p:nvPr/>
        </p:nvSpPr>
        <p:spPr bwMode="auto">
          <a:xfrm>
            <a:off x="1660525" y="3146425"/>
            <a:ext cx="196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GB" sz="1400">
                <a:solidFill>
                  <a:srgbClr val="003366"/>
                </a:solidFill>
              </a:rPr>
              <a:t>有效性</a:t>
            </a:r>
            <a:r>
              <a:rPr lang="en-GB" altLang="zh-CN" sz="1400">
                <a:solidFill>
                  <a:srgbClr val="003366"/>
                </a:solidFill>
              </a:rPr>
              <a:t>: </a:t>
            </a:r>
            <a:r>
              <a:rPr lang="en-GB" altLang="zh-CN" sz="1400" noProof="1">
                <a:solidFill>
                  <a:srgbClr val="003366"/>
                </a:solidFill>
              </a:rPr>
              <a:t>1,5-8,15,21-30</a:t>
            </a:r>
            <a:endParaRPr lang="en-GB" altLang="zh-CN" sz="1400" b="1">
              <a:solidFill>
                <a:srgbClr val="003366"/>
              </a:solidFill>
            </a:endParaRPr>
          </a:p>
        </p:txBody>
      </p:sp>
      <p:sp>
        <p:nvSpPr>
          <p:cNvPr id="27665" name="Text Box 18"/>
          <p:cNvSpPr txBox="1">
            <a:spLocks noChangeArrowheads="1"/>
          </p:cNvSpPr>
          <p:nvPr/>
        </p:nvSpPr>
        <p:spPr bwMode="auto">
          <a:xfrm>
            <a:off x="4745038" y="3200400"/>
            <a:ext cx="2674937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GB" sz="1400">
                <a:solidFill>
                  <a:srgbClr val="003366"/>
                </a:solidFill>
              </a:rPr>
              <a:t>有效性</a:t>
            </a:r>
            <a:r>
              <a:rPr lang="en-GB" altLang="zh-CN" sz="1400">
                <a:solidFill>
                  <a:srgbClr val="003366"/>
                </a:solidFill>
              </a:rPr>
              <a:t>: 2-4,9-14,16-20,31-9999</a:t>
            </a:r>
          </a:p>
        </p:txBody>
      </p:sp>
      <p:sp>
        <p:nvSpPr>
          <p:cNvPr id="27666" name="Rectangle 19"/>
          <p:cNvSpPr>
            <a:spLocks noChangeArrowheads="1"/>
          </p:cNvSpPr>
          <p:nvPr/>
        </p:nvSpPr>
        <p:spPr bwMode="auto">
          <a:xfrm>
            <a:off x="1690688" y="5164138"/>
            <a:ext cx="1304925" cy="847725"/>
          </a:xfrm>
          <a:prstGeom prst="rect">
            <a:avLst/>
          </a:prstGeom>
          <a:solidFill>
            <a:srgbClr val="CCFF99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Part1</a:t>
            </a:r>
          </a:p>
          <a:p>
            <a:pPr algn="ctr">
              <a:lnSpc>
                <a:spcPct val="6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Metal Door Body</a:t>
            </a:r>
          </a:p>
        </p:txBody>
      </p:sp>
      <p:sp>
        <p:nvSpPr>
          <p:cNvPr id="27667" name="Rectangle 20"/>
          <p:cNvSpPr>
            <a:spLocks noChangeArrowheads="1"/>
          </p:cNvSpPr>
          <p:nvPr/>
        </p:nvSpPr>
        <p:spPr bwMode="auto">
          <a:xfrm>
            <a:off x="5334000" y="5146675"/>
            <a:ext cx="1522413" cy="847725"/>
          </a:xfrm>
          <a:prstGeom prst="rect">
            <a:avLst/>
          </a:prstGeom>
          <a:solidFill>
            <a:srgbClr val="CCFF99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Part 2</a:t>
            </a:r>
          </a:p>
          <a:p>
            <a:pPr algn="ctr">
              <a:lnSpc>
                <a:spcPct val="7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Wooden Door Body</a:t>
            </a:r>
          </a:p>
        </p:txBody>
      </p:sp>
      <p:sp>
        <p:nvSpPr>
          <p:cNvPr id="27668" name="Rectangle 21"/>
          <p:cNvSpPr>
            <a:spLocks noChangeArrowheads="1"/>
          </p:cNvSpPr>
          <p:nvPr/>
        </p:nvSpPr>
        <p:spPr bwMode="auto">
          <a:xfrm>
            <a:off x="3484563" y="5164138"/>
            <a:ext cx="1250950" cy="847725"/>
          </a:xfrm>
          <a:prstGeom prst="rect">
            <a:avLst/>
          </a:prstGeom>
          <a:solidFill>
            <a:srgbClr val="CCFF99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Part 3</a:t>
            </a:r>
          </a:p>
          <a:p>
            <a:pPr algn="ctr">
              <a:lnSpc>
                <a:spcPct val="60000"/>
              </a:lnSpc>
            </a:pPr>
            <a:r>
              <a:rPr lang="en-GB" altLang="zh-CN" sz="1400">
                <a:solidFill>
                  <a:srgbClr val="003366"/>
                </a:solidFill>
              </a:rPr>
              <a:t>Door Handle</a:t>
            </a:r>
          </a:p>
        </p:txBody>
      </p:sp>
      <p:sp>
        <p:nvSpPr>
          <p:cNvPr id="27669" name="Line 22"/>
          <p:cNvSpPr>
            <a:spLocks noChangeShapeType="1"/>
          </p:cNvSpPr>
          <p:nvPr/>
        </p:nvSpPr>
        <p:spPr bwMode="auto">
          <a:xfrm flipH="1">
            <a:off x="2533650" y="4854575"/>
            <a:ext cx="180975" cy="32861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0" name="Line 23"/>
          <p:cNvSpPr>
            <a:spLocks noChangeShapeType="1"/>
          </p:cNvSpPr>
          <p:nvPr/>
        </p:nvSpPr>
        <p:spPr bwMode="auto">
          <a:xfrm>
            <a:off x="3557588" y="4846638"/>
            <a:ext cx="200025" cy="3175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1" name="Line 24"/>
          <p:cNvSpPr>
            <a:spLocks noChangeShapeType="1"/>
          </p:cNvSpPr>
          <p:nvPr/>
        </p:nvSpPr>
        <p:spPr bwMode="auto">
          <a:xfrm>
            <a:off x="5461000" y="4846638"/>
            <a:ext cx="198438" cy="3175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2" name="Line 25"/>
          <p:cNvSpPr>
            <a:spLocks noChangeShapeType="1"/>
          </p:cNvSpPr>
          <p:nvPr/>
        </p:nvSpPr>
        <p:spPr bwMode="auto">
          <a:xfrm flipH="1">
            <a:off x="4518025" y="4846638"/>
            <a:ext cx="180975" cy="328612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73" name="Text Box 26"/>
          <p:cNvSpPr txBox="1">
            <a:spLocks noChangeArrowheads="1"/>
          </p:cNvSpPr>
          <p:nvPr/>
        </p:nvSpPr>
        <p:spPr bwMode="auto">
          <a:xfrm>
            <a:off x="1473200" y="6002338"/>
            <a:ext cx="2193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CN" sz="1400">
                <a:solidFill>
                  <a:srgbClr val="003366"/>
                </a:solidFill>
              </a:rPr>
              <a:t>Effectivity: </a:t>
            </a:r>
            <a:r>
              <a:rPr lang="en-GB" altLang="zh-CN" sz="1400" noProof="1">
                <a:solidFill>
                  <a:srgbClr val="003366"/>
                </a:solidFill>
              </a:rPr>
              <a:t>1,5-8,15,21-30</a:t>
            </a:r>
            <a:endParaRPr lang="en-GB" altLang="zh-CN" sz="1400" b="1">
              <a:solidFill>
                <a:srgbClr val="003366"/>
              </a:solidFill>
            </a:endParaRPr>
          </a:p>
        </p:txBody>
      </p:sp>
      <p:sp>
        <p:nvSpPr>
          <p:cNvPr id="27674" name="Text Box 27"/>
          <p:cNvSpPr txBox="1">
            <a:spLocks noChangeArrowheads="1"/>
          </p:cNvSpPr>
          <p:nvPr/>
        </p:nvSpPr>
        <p:spPr bwMode="auto">
          <a:xfrm>
            <a:off x="5060950" y="6002338"/>
            <a:ext cx="290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CN" sz="1400">
                <a:solidFill>
                  <a:srgbClr val="003366"/>
                </a:solidFill>
              </a:rPr>
              <a:t>Effectivity: 2-4,9-14,16-20,31-9999</a:t>
            </a:r>
          </a:p>
        </p:txBody>
      </p:sp>
      <p:sp>
        <p:nvSpPr>
          <p:cNvPr id="27675" name="Text Box 28"/>
          <p:cNvSpPr txBox="1">
            <a:spLocks noChangeArrowheads="1"/>
          </p:cNvSpPr>
          <p:nvPr/>
        </p:nvSpPr>
        <p:spPr bwMode="auto">
          <a:xfrm>
            <a:off x="3484563" y="6002338"/>
            <a:ext cx="1593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zh-CN" sz="1400">
                <a:solidFill>
                  <a:srgbClr val="003366"/>
                </a:solidFill>
              </a:rPr>
              <a:t>Effectivity: </a:t>
            </a:r>
            <a:r>
              <a:rPr lang="en-GB" altLang="zh-CN" sz="1400" noProof="1">
                <a:solidFill>
                  <a:srgbClr val="003366"/>
                </a:solidFill>
              </a:rPr>
              <a:t>1-9999</a:t>
            </a:r>
            <a:endParaRPr lang="en-GB" altLang="zh-CN" sz="1400" b="1">
              <a:solidFill>
                <a:srgbClr val="003366"/>
              </a:solidFill>
            </a:endParaRPr>
          </a:p>
        </p:txBody>
      </p:sp>
      <p:pic>
        <p:nvPicPr>
          <p:cNvPr id="27676" name="Picture 29" descr="door_metal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7513" y="2944813"/>
            <a:ext cx="1350962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7" name="Picture 30" descr="door_woo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064375" y="3035300"/>
            <a:ext cx="164782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产品视图</a:t>
            </a:r>
          </a:p>
        </p:txBody>
      </p:sp>
      <p:sp>
        <p:nvSpPr>
          <p:cNvPr id="2057" name="AutoShape 6"/>
          <p:cNvSpPr>
            <a:spLocks noChangeArrowheads="1"/>
          </p:cNvSpPr>
          <p:nvPr/>
        </p:nvSpPr>
        <p:spPr bwMode="auto">
          <a:xfrm>
            <a:off x="5638800" y="6324600"/>
            <a:ext cx="1214438" cy="733425"/>
          </a:xfrm>
          <a:prstGeom prst="curvedUp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2" name="Group 185"/>
          <p:cNvGrpSpPr>
            <a:grpSpLocks/>
          </p:cNvGrpSpPr>
          <p:nvPr/>
        </p:nvGrpSpPr>
        <p:grpSpPr bwMode="auto">
          <a:xfrm>
            <a:off x="203200" y="1582738"/>
            <a:ext cx="7818871" cy="4410075"/>
            <a:chOff x="348" y="997"/>
            <a:chExt cx="4514" cy="2546"/>
          </a:xfrm>
        </p:grpSpPr>
        <p:sp>
          <p:nvSpPr>
            <p:cNvPr id="2060" name="Text Box 59"/>
            <p:cNvSpPr txBox="1">
              <a:spLocks noChangeArrowheads="1"/>
            </p:cNvSpPr>
            <p:nvPr/>
          </p:nvSpPr>
          <p:spPr bwMode="auto">
            <a:xfrm>
              <a:off x="2565" y="997"/>
              <a:ext cx="777" cy="1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/>
                <a:t>MSN, Zone, ATA</a:t>
              </a:r>
              <a:endParaRPr lang="en-US" altLang="zh-CN" sz="1200">
                <a:latin typeface="Times New Roman" pitchFamily="18" charset="0"/>
              </a:endParaRPr>
            </a:p>
          </p:txBody>
        </p:sp>
        <p:sp>
          <p:nvSpPr>
            <p:cNvPr id="2061" name="AutoShape 3"/>
            <p:cNvSpPr>
              <a:spLocks noChangeArrowheads="1"/>
            </p:cNvSpPr>
            <p:nvPr/>
          </p:nvSpPr>
          <p:spPr bwMode="auto">
            <a:xfrm>
              <a:off x="592" y="1056"/>
              <a:ext cx="1148" cy="2023"/>
            </a:xfrm>
            <a:prstGeom prst="flowChartMagneticDisk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</a:gradFill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62" name="AutoShape 2"/>
            <p:cNvSpPr>
              <a:spLocks noChangeArrowheads="1"/>
            </p:cNvSpPr>
            <p:nvPr/>
          </p:nvSpPr>
          <p:spPr bwMode="auto">
            <a:xfrm>
              <a:off x="584" y="2617"/>
              <a:ext cx="1148" cy="926"/>
            </a:xfrm>
            <a:prstGeom prst="flowChartMagneticDisk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</a:gradFill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63" name="Text Box 5"/>
            <p:cNvSpPr txBox="1">
              <a:spLocks noChangeArrowheads="1"/>
            </p:cNvSpPr>
            <p:nvPr/>
          </p:nvSpPr>
          <p:spPr bwMode="auto">
            <a:xfrm>
              <a:off x="560" y="2708"/>
              <a:ext cx="110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Product Structure</a:t>
              </a:r>
            </a:p>
          </p:txBody>
        </p:sp>
        <p:sp>
          <p:nvSpPr>
            <p:cNvPr id="2064" name="Text Box 7"/>
            <p:cNvSpPr txBox="1">
              <a:spLocks noChangeArrowheads="1"/>
            </p:cNvSpPr>
            <p:nvPr/>
          </p:nvSpPr>
          <p:spPr bwMode="auto">
            <a:xfrm>
              <a:off x="848" y="1204"/>
              <a:ext cx="628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/>
                <a:t>PDM</a:t>
              </a:r>
              <a:endParaRPr lang="en-US" altLang="zh-CN" sz="2000" b="1"/>
            </a:p>
          </p:txBody>
        </p:sp>
        <p:sp>
          <p:nvSpPr>
            <p:cNvPr id="2065" name="Text Box 11"/>
            <p:cNvSpPr txBox="1">
              <a:spLocks noChangeArrowheads="1"/>
            </p:cNvSpPr>
            <p:nvPr/>
          </p:nvSpPr>
          <p:spPr bwMode="auto">
            <a:xfrm>
              <a:off x="348" y="2974"/>
              <a:ext cx="1629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50000"/>
                </a:lnSpc>
                <a:spcBef>
                  <a:spcPct val="30000"/>
                </a:spcBef>
              </a:pPr>
              <a:r>
                <a:rPr lang="zh-CN" altLang="en-US" sz="1800" b="1"/>
                <a:t>产品数据</a:t>
              </a:r>
            </a:p>
            <a:p>
              <a:pPr algn="ctr">
                <a:lnSpc>
                  <a:spcPct val="50000"/>
                </a:lnSpc>
                <a:spcBef>
                  <a:spcPct val="30000"/>
                </a:spcBef>
              </a:pPr>
              <a:endParaRPr lang="en-US" altLang="zh-CN" sz="500"/>
            </a:p>
            <a:p>
              <a:pPr algn="ctr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000"/>
                <a:t>Design Principles, Definition Model, </a:t>
              </a:r>
            </a:p>
            <a:p>
              <a:pPr algn="ctr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000"/>
                <a:t>Master Geometry, 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000"/>
                <a:t>Space Allocation Mock-up,..</a:t>
              </a:r>
            </a:p>
          </p:txBody>
        </p:sp>
        <p:sp>
          <p:nvSpPr>
            <p:cNvPr id="2066" name="Rectangle 12"/>
            <p:cNvSpPr>
              <a:spLocks noChangeArrowheads="1"/>
            </p:cNvSpPr>
            <p:nvPr/>
          </p:nvSpPr>
          <p:spPr bwMode="auto">
            <a:xfrm>
              <a:off x="1055" y="1859"/>
              <a:ext cx="188" cy="110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67" name="Line 13"/>
            <p:cNvSpPr>
              <a:spLocks noChangeShapeType="1"/>
            </p:cNvSpPr>
            <p:nvPr/>
          </p:nvSpPr>
          <p:spPr bwMode="auto">
            <a:xfrm flipH="1">
              <a:off x="903" y="1967"/>
              <a:ext cx="235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8" name="Rectangle 14"/>
            <p:cNvSpPr>
              <a:spLocks noChangeArrowheads="1"/>
            </p:cNvSpPr>
            <p:nvPr/>
          </p:nvSpPr>
          <p:spPr bwMode="auto">
            <a:xfrm>
              <a:off x="1046" y="2043"/>
              <a:ext cx="196" cy="108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69" name="Rectangle 15"/>
            <p:cNvSpPr>
              <a:spLocks noChangeArrowheads="1"/>
            </p:cNvSpPr>
            <p:nvPr/>
          </p:nvSpPr>
          <p:spPr bwMode="auto">
            <a:xfrm>
              <a:off x="797" y="2043"/>
              <a:ext cx="221" cy="108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800"/>
            </a:p>
          </p:txBody>
        </p:sp>
        <p:sp>
          <p:nvSpPr>
            <p:cNvPr id="2070" name="Rectangle 16"/>
            <p:cNvSpPr>
              <a:spLocks noChangeArrowheads="1"/>
            </p:cNvSpPr>
            <p:nvPr/>
          </p:nvSpPr>
          <p:spPr bwMode="auto">
            <a:xfrm>
              <a:off x="793" y="2227"/>
              <a:ext cx="221" cy="118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71" name="Rectangle 17"/>
            <p:cNvSpPr>
              <a:spLocks noChangeArrowheads="1"/>
            </p:cNvSpPr>
            <p:nvPr/>
          </p:nvSpPr>
          <p:spPr bwMode="auto">
            <a:xfrm>
              <a:off x="840" y="2421"/>
              <a:ext cx="111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72" name="Line 18"/>
            <p:cNvSpPr>
              <a:spLocks noChangeShapeType="1"/>
            </p:cNvSpPr>
            <p:nvPr/>
          </p:nvSpPr>
          <p:spPr bwMode="auto">
            <a:xfrm>
              <a:off x="1173" y="1967"/>
              <a:ext cx="245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3" name="Rectangle 19"/>
            <p:cNvSpPr>
              <a:spLocks noChangeArrowheads="1"/>
            </p:cNvSpPr>
            <p:nvPr/>
          </p:nvSpPr>
          <p:spPr bwMode="auto">
            <a:xfrm>
              <a:off x="1280" y="2043"/>
              <a:ext cx="229" cy="108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74" name="Line 20"/>
            <p:cNvSpPr>
              <a:spLocks noChangeShapeType="1"/>
            </p:cNvSpPr>
            <p:nvPr/>
          </p:nvSpPr>
          <p:spPr bwMode="auto">
            <a:xfrm flipV="1">
              <a:off x="1150" y="1785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5" name="Line 21"/>
            <p:cNvSpPr>
              <a:spLocks noChangeShapeType="1"/>
            </p:cNvSpPr>
            <p:nvPr/>
          </p:nvSpPr>
          <p:spPr bwMode="auto">
            <a:xfrm>
              <a:off x="903" y="2153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6" name="Line 22"/>
            <p:cNvSpPr>
              <a:spLocks noChangeShapeType="1"/>
            </p:cNvSpPr>
            <p:nvPr/>
          </p:nvSpPr>
          <p:spPr bwMode="auto">
            <a:xfrm>
              <a:off x="1161" y="2153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7" name="Line 23"/>
            <p:cNvSpPr>
              <a:spLocks noChangeShapeType="1"/>
            </p:cNvSpPr>
            <p:nvPr/>
          </p:nvSpPr>
          <p:spPr bwMode="auto">
            <a:xfrm>
              <a:off x="1398" y="2153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8" name="Rectangle 24"/>
            <p:cNvSpPr>
              <a:spLocks noChangeArrowheads="1"/>
            </p:cNvSpPr>
            <p:nvPr/>
          </p:nvSpPr>
          <p:spPr bwMode="auto">
            <a:xfrm>
              <a:off x="1293" y="2227"/>
              <a:ext cx="220" cy="118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79" name="Rectangle 25"/>
            <p:cNvSpPr>
              <a:spLocks noChangeArrowheads="1"/>
            </p:cNvSpPr>
            <p:nvPr/>
          </p:nvSpPr>
          <p:spPr bwMode="auto">
            <a:xfrm>
              <a:off x="1050" y="2227"/>
              <a:ext cx="210" cy="118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080" name="Line 26"/>
            <p:cNvSpPr>
              <a:spLocks noChangeShapeType="1"/>
            </p:cNvSpPr>
            <p:nvPr/>
          </p:nvSpPr>
          <p:spPr bwMode="auto">
            <a:xfrm>
              <a:off x="903" y="2343"/>
              <a:ext cx="0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1" name="Line 27"/>
            <p:cNvSpPr>
              <a:spLocks noChangeShapeType="1"/>
            </p:cNvSpPr>
            <p:nvPr/>
          </p:nvSpPr>
          <p:spPr bwMode="auto">
            <a:xfrm>
              <a:off x="1161" y="2347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2" name="Line 28"/>
            <p:cNvSpPr>
              <a:spLocks noChangeShapeType="1"/>
            </p:cNvSpPr>
            <p:nvPr/>
          </p:nvSpPr>
          <p:spPr bwMode="auto">
            <a:xfrm>
              <a:off x="1402" y="2343"/>
              <a:ext cx="0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3" name="Line 29"/>
            <p:cNvSpPr>
              <a:spLocks noChangeShapeType="1"/>
            </p:cNvSpPr>
            <p:nvPr/>
          </p:nvSpPr>
          <p:spPr bwMode="auto">
            <a:xfrm>
              <a:off x="1161" y="1969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4" name="Rectangle 30"/>
            <p:cNvSpPr>
              <a:spLocks noChangeArrowheads="1"/>
            </p:cNvSpPr>
            <p:nvPr/>
          </p:nvSpPr>
          <p:spPr bwMode="auto">
            <a:xfrm>
              <a:off x="1108" y="2411"/>
              <a:ext cx="111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85" name="Rectangle 31"/>
            <p:cNvSpPr>
              <a:spLocks noChangeArrowheads="1"/>
            </p:cNvSpPr>
            <p:nvPr/>
          </p:nvSpPr>
          <p:spPr bwMode="auto">
            <a:xfrm>
              <a:off x="1342" y="2415"/>
              <a:ext cx="112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86" name="Rectangle 32"/>
            <p:cNvSpPr>
              <a:spLocks noChangeArrowheads="1"/>
            </p:cNvSpPr>
            <p:nvPr/>
          </p:nvSpPr>
          <p:spPr bwMode="auto">
            <a:xfrm>
              <a:off x="897" y="2602"/>
              <a:ext cx="80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87" name="Rectangle 33"/>
            <p:cNvSpPr>
              <a:spLocks noChangeArrowheads="1"/>
            </p:cNvSpPr>
            <p:nvPr/>
          </p:nvSpPr>
          <p:spPr bwMode="auto">
            <a:xfrm>
              <a:off x="794" y="2602"/>
              <a:ext cx="78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88" name="Line 34"/>
            <p:cNvSpPr>
              <a:spLocks noChangeShapeType="1"/>
            </p:cNvSpPr>
            <p:nvPr/>
          </p:nvSpPr>
          <p:spPr bwMode="auto">
            <a:xfrm flipH="1">
              <a:off x="830" y="2532"/>
              <a:ext cx="68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" name="Line 35"/>
            <p:cNvSpPr>
              <a:spLocks noChangeShapeType="1"/>
            </p:cNvSpPr>
            <p:nvPr/>
          </p:nvSpPr>
          <p:spPr bwMode="auto">
            <a:xfrm>
              <a:off x="914" y="2542"/>
              <a:ext cx="37" cy="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0" name="Line 36"/>
            <p:cNvSpPr>
              <a:spLocks noChangeShapeType="1"/>
            </p:cNvSpPr>
            <p:nvPr/>
          </p:nvSpPr>
          <p:spPr bwMode="auto">
            <a:xfrm flipH="1">
              <a:off x="1087" y="2521"/>
              <a:ext cx="74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1" name="Line 37"/>
            <p:cNvSpPr>
              <a:spLocks noChangeShapeType="1"/>
            </p:cNvSpPr>
            <p:nvPr/>
          </p:nvSpPr>
          <p:spPr bwMode="auto">
            <a:xfrm>
              <a:off x="1161" y="2521"/>
              <a:ext cx="0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2" name="Line 38"/>
            <p:cNvSpPr>
              <a:spLocks noChangeShapeType="1"/>
            </p:cNvSpPr>
            <p:nvPr/>
          </p:nvSpPr>
          <p:spPr bwMode="auto">
            <a:xfrm flipH="1">
              <a:off x="1335" y="2526"/>
              <a:ext cx="68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3" name="Rectangle 39"/>
            <p:cNvSpPr>
              <a:spLocks noChangeArrowheads="1"/>
            </p:cNvSpPr>
            <p:nvPr/>
          </p:nvSpPr>
          <p:spPr bwMode="auto">
            <a:xfrm>
              <a:off x="1014" y="2602"/>
              <a:ext cx="81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94" name="Rectangle 40"/>
            <p:cNvSpPr>
              <a:spLocks noChangeArrowheads="1"/>
            </p:cNvSpPr>
            <p:nvPr/>
          </p:nvSpPr>
          <p:spPr bwMode="auto">
            <a:xfrm>
              <a:off x="1115" y="2602"/>
              <a:ext cx="80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95" name="Rectangle 41"/>
            <p:cNvSpPr>
              <a:spLocks noChangeArrowheads="1"/>
            </p:cNvSpPr>
            <p:nvPr/>
          </p:nvSpPr>
          <p:spPr bwMode="auto">
            <a:xfrm>
              <a:off x="1220" y="2602"/>
              <a:ext cx="81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96" name="Rectangle 42"/>
            <p:cNvSpPr>
              <a:spLocks noChangeArrowheads="1"/>
            </p:cNvSpPr>
            <p:nvPr/>
          </p:nvSpPr>
          <p:spPr bwMode="auto">
            <a:xfrm>
              <a:off x="1321" y="2602"/>
              <a:ext cx="80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97" name="Rectangle 43"/>
            <p:cNvSpPr>
              <a:spLocks noChangeArrowheads="1"/>
            </p:cNvSpPr>
            <p:nvPr/>
          </p:nvSpPr>
          <p:spPr bwMode="auto">
            <a:xfrm>
              <a:off x="1421" y="2602"/>
              <a:ext cx="81" cy="118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2098" name="Line 44"/>
            <p:cNvSpPr>
              <a:spLocks noChangeShapeType="1"/>
            </p:cNvSpPr>
            <p:nvPr/>
          </p:nvSpPr>
          <p:spPr bwMode="auto">
            <a:xfrm>
              <a:off x="1434" y="2553"/>
              <a:ext cx="37" cy="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9" name="Line 45"/>
            <p:cNvSpPr>
              <a:spLocks noChangeShapeType="1"/>
            </p:cNvSpPr>
            <p:nvPr/>
          </p:nvSpPr>
          <p:spPr bwMode="auto">
            <a:xfrm>
              <a:off x="1191" y="2551"/>
              <a:ext cx="37" cy="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0" name="AutoShape 46"/>
            <p:cNvSpPr>
              <a:spLocks noChangeArrowheads="1"/>
            </p:cNvSpPr>
            <p:nvPr/>
          </p:nvSpPr>
          <p:spPr bwMode="auto">
            <a:xfrm rot="5400000">
              <a:off x="2529" y="397"/>
              <a:ext cx="772" cy="2207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</a:gradFill>
            <a:ln w="19050">
              <a:solidFill>
                <a:schemeClr val="accent2"/>
              </a:solidFill>
              <a:prstDash val="lgDash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zh-CN" altLang="en-US" sz="1800"/>
            </a:p>
          </p:txBody>
        </p:sp>
        <p:sp>
          <p:nvSpPr>
            <p:cNvPr id="2101" name="AutoShape 47"/>
            <p:cNvSpPr>
              <a:spLocks noChangeArrowheads="1"/>
            </p:cNvSpPr>
            <p:nvPr/>
          </p:nvSpPr>
          <p:spPr bwMode="auto">
            <a:xfrm rot="5400000">
              <a:off x="2528" y="1207"/>
              <a:ext cx="773" cy="2207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</a:gradFill>
            <a:ln w="19050">
              <a:solidFill>
                <a:schemeClr val="accent2"/>
              </a:solidFill>
              <a:prstDash val="lgDash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zh-CN" altLang="en-US" sz="1800"/>
            </a:p>
          </p:txBody>
        </p:sp>
        <p:sp>
          <p:nvSpPr>
            <p:cNvPr id="2102" name="AutoShape 48"/>
            <p:cNvSpPr>
              <a:spLocks noChangeArrowheads="1"/>
            </p:cNvSpPr>
            <p:nvPr/>
          </p:nvSpPr>
          <p:spPr bwMode="auto">
            <a:xfrm rot="5400000">
              <a:off x="2528" y="2016"/>
              <a:ext cx="773" cy="2207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</a:gradFill>
            <a:ln w="19050">
              <a:solidFill>
                <a:schemeClr val="accent2"/>
              </a:solidFill>
              <a:prstDash val="lgDash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zh-CN" altLang="en-US" sz="1800"/>
            </a:p>
          </p:txBody>
        </p:sp>
        <p:sp>
          <p:nvSpPr>
            <p:cNvPr id="2103" name="Line 49"/>
            <p:cNvSpPr>
              <a:spLocks noChangeShapeType="1"/>
            </p:cNvSpPr>
            <p:nvPr/>
          </p:nvSpPr>
          <p:spPr bwMode="auto">
            <a:xfrm>
              <a:off x="2436" y="1225"/>
              <a:ext cx="0" cy="55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4" name="Line 50"/>
            <p:cNvSpPr>
              <a:spLocks noChangeShapeType="1"/>
            </p:cNvSpPr>
            <p:nvPr/>
          </p:nvSpPr>
          <p:spPr bwMode="auto">
            <a:xfrm>
              <a:off x="2436" y="2035"/>
              <a:ext cx="0" cy="55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5" name="Line 51"/>
            <p:cNvSpPr>
              <a:spLocks noChangeShapeType="1"/>
            </p:cNvSpPr>
            <p:nvPr/>
          </p:nvSpPr>
          <p:spPr bwMode="auto">
            <a:xfrm>
              <a:off x="2436" y="2859"/>
              <a:ext cx="0" cy="55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6" name="Text Box 52"/>
            <p:cNvSpPr txBox="1">
              <a:spLocks noChangeArrowheads="1"/>
            </p:cNvSpPr>
            <p:nvPr/>
          </p:nvSpPr>
          <p:spPr bwMode="auto">
            <a:xfrm>
              <a:off x="1803" y="1262"/>
              <a:ext cx="60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altLang="zh-CN" sz="1200"/>
                <a:t>As Designed</a:t>
              </a:r>
            </a:p>
            <a:p>
              <a:pPr algn="ctr">
                <a:lnSpc>
                  <a:spcPct val="60000"/>
                </a:lnSpc>
              </a:pPr>
              <a:r>
                <a:rPr lang="en-US" altLang="zh-CN" sz="1200"/>
                <a:t>Layer</a:t>
              </a:r>
            </a:p>
          </p:txBody>
        </p:sp>
        <p:sp>
          <p:nvSpPr>
            <p:cNvPr id="2107" name="Text Box 53"/>
            <p:cNvSpPr txBox="1">
              <a:spLocks noChangeArrowheads="1"/>
            </p:cNvSpPr>
            <p:nvPr/>
          </p:nvSpPr>
          <p:spPr bwMode="auto">
            <a:xfrm>
              <a:off x="1853" y="2049"/>
              <a:ext cx="55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altLang="zh-CN" sz="1200"/>
                <a:t>As Planned</a:t>
              </a:r>
            </a:p>
            <a:p>
              <a:pPr algn="ctr">
                <a:lnSpc>
                  <a:spcPct val="60000"/>
                </a:lnSpc>
              </a:pPr>
              <a:r>
                <a:rPr lang="en-US" altLang="zh-CN" sz="1200"/>
                <a:t>Layer</a:t>
              </a:r>
              <a:endParaRPr lang="en-US" altLang="zh-CN" sz="1400" b="1"/>
            </a:p>
          </p:txBody>
        </p:sp>
        <p:sp>
          <p:nvSpPr>
            <p:cNvPr id="2108" name="Text Box 54"/>
            <p:cNvSpPr txBox="1">
              <a:spLocks noChangeArrowheads="1"/>
            </p:cNvSpPr>
            <p:nvPr/>
          </p:nvSpPr>
          <p:spPr bwMode="auto">
            <a:xfrm>
              <a:off x="1820" y="2874"/>
              <a:ext cx="61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altLang="zh-CN" sz="1200"/>
                <a:t>System View</a:t>
              </a:r>
            </a:p>
            <a:p>
              <a:pPr algn="ctr">
                <a:lnSpc>
                  <a:spcPct val="60000"/>
                </a:lnSpc>
              </a:pPr>
              <a:r>
                <a:rPr lang="en-US" altLang="zh-CN" sz="1200"/>
                <a:t>Layer</a:t>
              </a:r>
              <a:endParaRPr lang="en-US" altLang="zh-CN" sz="1200" b="1"/>
            </a:p>
          </p:txBody>
        </p:sp>
        <p:sp>
          <p:nvSpPr>
            <p:cNvPr id="2109" name="Text Box 55"/>
            <p:cNvSpPr txBox="1">
              <a:spLocks noChangeArrowheads="1"/>
            </p:cNvSpPr>
            <p:nvPr/>
          </p:nvSpPr>
          <p:spPr bwMode="auto">
            <a:xfrm>
              <a:off x="4263" y="1305"/>
              <a:ext cx="521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zh-CN" altLang="en-US" sz="1400" b="1" dirty="0">
                  <a:solidFill>
                    <a:srgbClr val="0033CC"/>
                  </a:solidFill>
                </a:rPr>
                <a:t>设计</a:t>
              </a:r>
              <a:r>
                <a:rPr lang="zh-CN" altLang="en-US" sz="1400" b="1" dirty="0" smtClean="0">
                  <a:solidFill>
                    <a:srgbClr val="0033CC"/>
                  </a:solidFill>
                </a:rPr>
                <a:t>视图</a:t>
              </a:r>
              <a:endParaRPr lang="en-US" altLang="zh-CN" sz="1400" b="1" dirty="0" smtClean="0">
                <a:solidFill>
                  <a:srgbClr val="0033CC"/>
                </a:solidFill>
              </a:endParaRPr>
            </a:p>
            <a:p>
              <a:pPr algn="ctr">
                <a:lnSpc>
                  <a:spcPct val="70000"/>
                </a:lnSpc>
              </a:pPr>
              <a:endParaRPr lang="en-US" altLang="zh-CN" sz="1400" b="1" dirty="0">
                <a:solidFill>
                  <a:srgbClr val="0033CC"/>
                </a:solidFill>
              </a:endParaRPr>
            </a:p>
            <a:p>
              <a:pPr algn="ctr">
                <a:lnSpc>
                  <a:spcPct val="70000"/>
                </a:lnSpc>
              </a:pPr>
              <a:r>
                <a:rPr lang="zh-CN" altLang="en-US" sz="1400" b="1" dirty="0">
                  <a:solidFill>
                    <a:srgbClr val="0033CC"/>
                  </a:solidFill>
                </a:rPr>
                <a:t>设计者</a:t>
              </a:r>
            </a:p>
          </p:txBody>
        </p:sp>
        <p:sp>
          <p:nvSpPr>
            <p:cNvPr id="2110" name="Text Box 56"/>
            <p:cNvSpPr txBox="1">
              <a:spLocks noChangeArrowheads="1"/>
            </p:cNvSpPr>
            <p:nvPr/>
          </p:nvSpPr>
          <p:spPr bwMode="auto">
            <a:xfrm>
              <a:off x="4237" y="2117"/>
              <a:ext cx="62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zh-CN" altLang="en-US" sz="1400" b="1" dirty="0">
                  <a:solidFill>
                    <a:srgbClr val="0033CC"/>
                  </a:solidFill>
                </a:rPr>
                <a:t>制造</a:t>
              </a:r>
              <a:r>
                <a:rPr lang="zh-CN" altLang="en-US" sz="1400" b="1" dirty="0" smtClean="0">
                  <a:solidFill>
                    <a:srgbClr val="0033CC"/>
                  </a:solidFill>
                </a:rPr>
                <a:t>视图</a:t>
              </a:r>
              <a:endParaRPr lang="en-US" altLang="zh-CN" sz="1400" b="1" dirty="0" smtClean="0">
                <a:solidFill>
                  <a:srgbClr val="0033CC"/>
                </a:solidFill>
              </a:endParaRPr>
            </a:p>
            <a:p>
              <a:pPr algn="ctr">
                <a:lnSpc>
                  <a:spcPct val="70000"/>
                </a:lnSpc>
              </a:pPr>
              <a:endParaRPr lang="zh-CN" altLang="en-US" sz="1400" b="1" dirty="0">
                <a:solidFill>
                  <a:srgbClr val="0033CC"/>
                </a:solidFill>
              </a:endParaRPr>
            </a:p>
            <a:p>
              <a:pPr algn="ctr">
                <a:lnSpc>
                  <a:spcPct val="70000"/>
                </a:lnSpc>
              </a:pPr>
              <a:r>
                <a:rPr lang="zh-CN" altLang="en-US" sz="1400" b="1" dirty="0">
                  <a:solidFill>
                    <a:srgbClr val="0033CC"/>
                  </a:solidFill>
                </a:rPr>
                <a:t>制造工程师</a:t>
              </a:r>
              <a:endParaRPr lang="zh-CN" altLang="en-US" sz="1400" dirty="0"/>
            </a:p>
          </p:txBody>
        </p:sp>
        <p:sp>
          <p:nvSpPr>
            <p:cNvPr id="2111" name="Text Box 57"/>
            <p:cNvSpPr txBox="1">
              <a:spLocks noChangeArrowheads="1"/>
            </p:cNvSpPr>
            <p:nvPr/>
          </p:nvSpPr>
          <p:spPr bwMode="auto">
            <a:xfrm>
              <a:off x="4313" y="2950"/>
              <a:ext cx="521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zh-CN" altLang="en-US" sz="1400" b="1" dirty="0">
                  <a:solidFill>
                    <a:srgbClr val="0033CC"/>
                  </a:solidFill>
                </a:rPr>
                <a:t>系统</a:t>
              </a:r>
              <a:r>
                <a:rPr lang="zh-CN" altLang="en-US" sz="1400" b="1" dirty="0" smtClean="0">
                  <a:solidFill>
                    <a:srgbClr val="0033CC"/>
                  </a:solidFill>
                </a:rPr>
                <a:t>视图</a:t>
              </a:r>
              <a:endParaRPr lang="en-US" altLang="zh-CN" sz="1400" b="1" dirty="0" smtClean="0">
                <a:solidFill>
                  <a:srgbClr val="0033CC"/>
                </a:solidFill>
              </a:endParaRPr>
            </a:p>
            <a:p>
              <a:pPr algn="ctr">
                <a:lnSpc>
                  <a:spcPct val="70000"/>
                </a:lnSpc>
              </a:pPr>
              <a:endParaRPr lang="zh-CN" altLang="en-US" sz="1400" b="1" dirty="0">
                <a:solidFill>
                  <a:srgbClr val="0033CC"/>
                </a:solidFill>
              </a:endParaRPr>
            </a:p>
            <a:p>
              <a:pPr algn="ctr">
                <a:lnSpc>
                  <a:spcPct val="70000"/>
                </a:lnSpc>
              </a:pPr>
              <a:r>
                <a:rPr lang="zh-CN" altLang="en-US" sz="1400" b="1" dirty="0">
                  <a:solidFill>
                    <a:srgbClr val="0033CC"/>
                  </a:solidFill>
                </a:rPr>
                <a:t>系统专家</a:t>
              </a:r>
              <a:endParaRPr lang="en-US" altLang="zh-CN" sz="1400" dirty="0"/>
            </a:p>
          </p:txBody>
        </p:sp>
        <p:sp>
          <p:nvSpPr>
            <p:cNvPr id="2112" name="Line 58"/>
            <p:cNvSpPr>
              <a:spLocks noChangeShapeType="1"/>
            </p:cNvSpPr>
            <p:nvPr/>
          </p:nvSpPr>
          <p:spPr bwMode="auto">
            <a:xfrm flipH="1">
              <a:off x="2294" y="1189"/>
              <a:ext cx="289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3" name="Line 60"/>
            <p:cNvSpPr>
              <a:spLocks noChangeShapeType="1"/>
            </p:cNvSpPr>
            <p:nvPr/>
          </p:nvSpPr>
          <p:spPr bwMode="auto">
            <a:xfrm flipH="1">
              <a:off x="2330" y="1961"/>
              <a:ext cx="253" cy="3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4" name="Text Box 61"/>
            <p:cNvSpPr txBox="1">
              <a:spLocks noChangeArrowheads="1"/>
            </p:cNvSpPr>
            <p:nvPr/>
          </p:nvSpPr>
          <p:spPr bwMode="auto">
            <a:xfrm>
              <a:off x="2591" y="1804"/>
              <a:ext cx="1108" cy="2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zh-CN" sz="1200"/>
                <a:t>MSN, Constituant Assembly,...</a:t>
              </a:r>
              <a:endParaRPr lang="en-US" altLang="zh-CN" sz="1200">
                <a:latin typeface="Times New Roman" pitchFamily="18" charset="0"/>
              </a:endParaRPr>
            </a:p>
          </p:txBody>
        </p:sp>
        <p:sp>
          <p:nvSpPr>
            <p:cNvPr id="2115" name="Text Box 62"/>
            <p:cNvSpPr txBox="1">
              <a:spLocks noChangeArrowheads="1"/>
            </p:cNvSpPr>
            <p:nvPr/>
          </p:nvSpPr>
          <p:spPr bwMode="auto">
            <a:xfrm>
              <a:off x="2607" y="2699"/>
              <a:ext cx="383" cy="1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/>
                <a:t>ATA,...</a:t>
              </a:r>
              <a:endParaRPr lang="en-US" altLang="zh-CN" sz="1200">
                <a:latin typeface="Times New Roman" pitchFamily="18" charset="0"/>
              </a:endParaRPr>
            </a:p>
          </p:txBody>
        </p:sp>
        <p:sp>
          <p:nvSpPr>
            <p:cNvPr id="2116" name="Line 63"/>
            <p:cNvSpPr>
              <a:spLocks noChangeShapeType="1"/>
            </p:cNvSpPr>
            <p:nvPr/>
          </p:nvSpPr>
          <p:spPr bwMode="auto">
            <a:xfrm flipH="1">
              <a:off x="2330" y="2880"/>
              <a:ext cx="295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7" name="Freeform 64"/>
            <p:cNvSpPr>
              <a:spLocks/>
            </p:cNvSpPr>
            <p:nvPr/>
          </p:nvSpPr>
          <p:spPr bwMode="auto">
            <a:xfrm>
              <a:off x="4086" y="1394"/>
              <a:ext cx="116" cy="110"/>
            </a:xfrm>
            <a:custGeom>
              <a:avLst/>
              <a:gdLst>
                <a:gd name="T0" fmla="*/ 6 w 152"/>
                <a:gd name="T1" fmla="*/ 0 h 144"/>
                <a:gd name="T2" fmla="*/ 6 w 152"/>
                <a:gd name="T3" fmla="*/ 37 h 144"/>
                <a:gd name="T4" fmla="*/ 43 w 152"/>
                <a:gd name="T5" fmla="*/ 73 h 144"/>
                <a:gd name="T6" fmla="*/ 116 w 152"/>
                <a:gd name="T7" fmla="*/ 11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44"/>
                <a:gd name="T14" fmla="*/ 152 w 152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44">
                  <a:moveTo>
                    <a:pt x="8" y="0"/>
                  </a:moveTo>
                  <a:cubicBezTo>
                    <a:pt x="4" y="16"/>
                    <a:pt x="0" y="32"/>
                    <a:pt x="8" y="48"/>
                  </a:cubicBezTo>
                  <a:cubicBezTo>
                    <a:pt x="16" y="64"/>
                    <a:pt x="32" y="80"/>
                    <a:pt x="56" y="96"/>
                  </a:cubicBezTo>
                  <a:cubicBezTo>
                    <a:pt x="80" y="112"/>
                    <a:pt x="136" y="136"/>
                    <a:pt x="152" y="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18" name="Line 65"/>
            <p:cNvSpPr>
              <a:spLocks noChangeShapeType="1"/>
            </p:cNvSpPr>
            <p:nvPr/>
          </p:nvSpPr>
          <p:spPr bwMode="auto">
            <a:xfrm flipH="1">
              <a:off x="4092" y="1504"/>
              <a:ext cx="110" cy="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9" name="Arc 66"/>
            <p:cNvSpPr>
              <a:spLocks/>
            </p:cNvSpPr>
            <p:nvPr/>
          </p:nvSpPr>
          <p:spPr bwMode="auto">
            <a:xfrm rot="20070952" flipH="1">
              <a:off x="4093" y="1473"/>
              <a:ext cx="36" cy="73"/>
            </a:xfrm>
            <a:custGeom>
              <a:avLst/>
              <a:gdLst>
                <a:gd name="T0" fmla="*/ 0 w 21600"/>
                <a:gd name="T1" fmla="*/ 0 h 21600"/>
                <a:gd name="T2" fmla="*/ 127 w 21600"/>
                <a:gd name="T3" fmla="*/ 515 h 21600"/>
                <a:gd name="T4" fmla="*/ 0 w 21600"/>
                <a:gd name="T5" fmla="*/ 51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0" name="Freeform 67"/>
            <p:cNvSpPr>
              <a:spLocks/>
            </p:cNvSpPr>
            <p:nvPr/>
          </p:nvSpPr>
          <p:spPr bwMode="auto">
            <a:xfrm>
              <a:off x="4116" y="1394"/>
              <a:ext cx="86" cy="110"/>
            </a:xfrm>
            <a:custGeom>
              <a:avLst/>
              <a:gdLst>
                <a:gd name="T0" fmla="*/ 12 w 112"/>
                <a:gd name="T1" fmla="*/ 0 h 144"/>
                <a:gd name="T2" fmla="*/ 12 w 112"/>
                <a:gd name="T3" fmla="*/ 73 h 144"/>
                <a:gd name="T4" fmla="*/ 86 w 112"/>
                <a:gd name="T5" fmla="*/ 110 h 144"/>
                <a:gd name="T6" fmla="*/ 0 60000 65536"/>
                <a:gd name="T7" fmla="*/ 0 60000 65536"/>
                <a:gd name="T8" fmla="*/ 0 60000 65536"/>
                <a:gd name="T9" fmla="*/ 0 w 112"/>
                <a:gd name="T10" fmla="*/ 0 h 144"/>
                <a:gd name="T11" fmla="*/ 112 w 11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44">
                  <a:moveTo>
                    <a:pt x="16" y="0"/>
                  </a:moveTo>
                  <a:cubicBezTo>
                    <a:pt x="8" y="36"/>
                    <a:pt x="0" y="72"/>
                    <a:pt x="16" y="96"/>
                  </a:cubicBezTo>
                  <a:cubicBezTo>
                    <a:pt x="32" y="120"/>
                    <a:pt x="96" y="136"/>
                    <a:pt x="112" y="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1" name="Freeform 68"/>
            <p:cNvSpPr>
              <a:spLocks/>
            </p:cNvSpPr>
            <p:nvPr/>
          </p:nvSpPr>
          <p:spPr bwMode="auto">
            <a:xfrm>
              <a:off x="4159" y="1431"/>
              <a:ext cx="43" cy="73"/>
            </a:xfrm>
            <a:custGeom>
              <a:avLst/>
              <a:gdLst>
                <a:gd name="T0" fmla="*/ 6 w 56"/>
                <a:gd name="T1" fmla="*/ 0 h 96"/>
                <a:gd name="T2" fmla="*/ 6 w 56"/>
                <a:gd name="T3" fmla="*/ 37 h 96"/>
                <a:gd name="T4" fmla="*/ 43 w 56"/>
                <a:gd name="T5" fmla="*/ 73 h 96"/>
                <a:gd name="T6" fmla="*/ 0 60000 65536"/>
                <a:gd name="T7" fmla="*/ 0 60000 65536"/>
                <a:gd name="T8" fmla="*/ 0 60000 65536"/>
                <a:gd name="T9" fmla="*/ 0 w 56"/>
                <a:gd name="T10" fmla="*/ 0 h 96"/>
                <a:gd name="T11" fmla="*/ 56 w 5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96">
                  <a:moveTo>
                    <a:pt x="8" y="0"/>
                  </a:moveTo>
                  <a:cubicBezTo>
                    <a:pt x="4" y="16"/>
                    <a:pt x="0" y="32"/>
                    <a:pt x="8" y="48"/>
                  </a:cubicBezTo>
                  <a:cubicBezTo>
                    <a:pt x="16" y="64"/>
                    <a:pt x="36" y="80"/>
                    <a:pt x="56" y="9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2" name="Oval 69"/>
            <p:cNvSpPr>
              <a:spLocks noChangeArrowheads="1"/>
            </p:cNvSpPr>
            <p:nvPr/>
          </p:nvSpPr>
          <p:spPr bwMode="auto">
            <a:xfrm>
              <a:off x="4092" y="1467"/>
              <a:ext cx="37" cy="74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rgbClr val="0033CC"/>
                </a:gs>
              </a:gsLst>
              <a:lin ang="5400000" scaled="1"/>
            </a:gra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3" name="Freeform 70"/>
            <p:cNvSpPr>
              <a:spLocks/>
            </p:cNvSpPr>
            <p:nvPr/>
          </p:nvSpPr>
          <p:spPr bwMode="auto">
            <a:xfrm>
              <a:off x="4086" y="2212"/>
              <a:ext cx="116" cy="111"/>
            </a:xfrm>
            <a:custGeom>
              <a:avLst/>
              <a:gdLst>
                <a:gd name="T0" fmla="*/ 6 w 152"/>
                <a:gd name="T1" fmla="*/ 0 h 144"/>
                <a:gd name="T2" fmla="*/ 6 w 152"/>
                <a:gd name="T3" fmla="*/ 37 h 144"/>
                <a:gd name="T4" fmla="*/ 43 w 152"/>
                <a:gd name="T5" fmla="*/ 74 h 144"/>
                <a:gd name="T6" fmla="*/ 116 w 152"/>
                <a:gd name="T7" fmla="*/ 111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44"/>
                <a:gd name="T14" fmla="*/ 152 w 152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44">
                  <a:moveTo>
                    <a:pt x="8" y="0"/>
                  </a:moveTo>
                  <a:cubicBezTo>
                    <a:pt x="4" y="16"/>
                    <a:pt x="0" y="32"/>
                    <a:pt x="8" y="48"/>
                  </a:cubicBezTo>
                  <a:cubicBezTo>
                    <a:pt x="16" y="64"/>
                    <a:pt x="32" y="80"/>
                    <a:pt x="56" y="96"/>
                  </a:cubicBezTo>
                  <a:cubicBezTo>
                    <a:pt x="80" y="112"/>
                    <a:pt x="136" y="136"/>
                    <a:pt x="152" y="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4" name="Line 71"/>
            <p:cNvSpPr>
              <a:spLocks noChangeShapeType="1"/>
            </p:cNvSpPr>
            <p:nvPr/>
          </p:nvSpPr>
          <p:spPr bwMode="auto">
            <a:xfrm flipH="1">
              <a:off x="4092" y="2323"/>
              <a:ext cx="110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25" name="Arc 72"/>
            <p:cNvSpPr>
              <a:spLocks/>
            </p:cNvSpPr>
            <p:nvPr/>
          </p:nvSpPr>
          <p:spPr bwMode="auto">
            <a:xfrm rot="20070952" flipH="1">
              <a:off x="4093" y="2291"/>
              <a:ext cx="36" cy="74"/>
            </a:xfrm>
            <a:custGeom>
              <a:avLst/>
              <a:gdLst>
                <a:gd name="T0" fmla="*/ 0 w 21600"/>
                <a:gd name="T1" fmla="*/ 0 h 21600"/>
                <a:gd name="T2" fmla="*/ 127 w 21600"/>
                <a:gd name="T3" fmla="*/ 522 h 21600"/>
                <a:gd name="T4" fmla="*/ 0 w 21600"/>
                <a:gd name="T5" fmla="*/ 52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6" name="Freeform 73"/>
            <p:cNvSpPr>
              <a:spLocks/>
            </p:cNvSpPr>
            <p:nvPr/>
          </p:nvSpPr>
          <p:spPr bwMode="auto">
            <a:xfrm>
              <a:off x="4116" y="2212"/>
              <a:ext cx="86" cy="111"/>
            </a:xfrm>
            <a:custGeom>
              <a:avLst/>
              <a:gdLst>
                <a:gd name="T0" fmla="*/ 12 w 112"/>
                <a:gd name="T1" fmla="*/ 0 h 144"/>
                <a:gd name="T2" fmla="*/ 12 w 112"/>
                <a:gd name="T3" fmla="*/ 74 h 144"/>
                <a:gd name="T4" fmla="*/ 86 w 112"/>
                <a:gd name="T5" fmla="*/ 111 h 144"/>
                <a:gd name="T6" fmla="*/ 0 60000 65536"/>
                <a:gd name="T7" fmla="*/ 0 60000 65536"/>
                <a:gd name="T8" fmla="*/ 0 60000 65536"/>
                <a:gd name="T9" fmla="*/ 0 w 112"/>
                <a:gd name="T10" fmla="*/ 0 h 144"/>
                <a:gd name="T11" fmla="*/ 112 w 11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44">
                  <a:moveTo>
                    <a:pt x="16" y="0"/>
                  </a:moveTo>
                  <a:cubicBezTo>
                    <a:pt x="8" y="36"/>
                    <a:pt x="0" y="72"/>
                    <a:pt x="16" y="96"/>
                  </a:cubicBezTo>
                  <a:cubicBezTo>
                    <a:pt x="32" y="120"/>
                    <a:pt x="96" y="136"/>
                    <a:pt x="112" y="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7" name="Freeform 74"/>
            <p:cNvSpPr>
              <a:spLocks/>
            </p:cNvSpPr>
            <p:nvPr/>
          </p:nvSpPr>
          <p:spPr bwMode="auto">
            <a:xfrm>
              <a:off x="4159" y="2249"/>
              <a:ext cx="43" cy="74"/>
            </a:xfrm>
            <a:custGeom>
              <a:avLst/>
              <a:gdLst>
                <a:gd name="T0" fmla="*/ 6 w 56"/>
                <a:gd name="T1" fmla="*/ 0 h 96"/>
                <a:gd name="T2" fmla="*/ 6 w 56"/>
                <a:gd name="T3" fmla="*/ 37 h 96"/>
                <a:gd name="T4" fmla="*/ 43 w 56"/>
                <a:gd name="T5" fmla="*/ 74 h 96"/>
                <a:gd name="T6" fmla="*/ 0 60000 65536"/>
                <a:gd name="T7" fmla="*/ 0 60000 65536"/>
                <a:gd name="T8" fmla="*/ 0 60000 65536"/>
                <a:gd name="T9" fmla="*/ 0 w 56"/>
                <a:gd name="T10" fmla="*/ 0 h 96"/>
                <a:gd name="T11" fmla="*/ 56 w 5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96">
                  <a:moveTo>
                    <a:pt x="8" y="0"/>
                  </a:moveTo>
                  <a:cubicBezTo>
                    <a:pt x="4" y="16"/>
                    <a:pt x="0" y="32"/>
                    <a:pt x="8" y="48"/>
                  </a:cubicBezTo>
                  <a:cubicBezTo>
                    <a:pt x="16" y="64"/>
                    <a:pt x="36" y="80"/>
                    <a:pt x="56" y="9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8" name="Oval 75"/>
            <p:cNvSpPr>
              <a:spLocks noChangeArrowheads="1"/>
            </p:cNvSpPr>
            <p:nvPr/>
          </p:nvSpPr>
          <p:spPr bwMode="auto">
            <a:xfrm>
              <a:off x="4092" y="2286"/>
              <a:ext cx="37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rgbClr val="0033CC"/>
                </a:gs>
              </a:gsLst>
              <a:lin ang="5400000" scaled="1"/>
            </a:gra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29" name="Freeform 76"/>
            <p:cNvSpPr>
              <a:spLocks/>
            </p:cNvSpPr>
            <p:nvPr/>
          </p:nvSpPr>
          <p:spPr bwMode="auto">
            <a:xfrm>
              <a:off x="4103" y="3000"/>
              <a:ext cx="117" cy="110"/>
            </a:xfrm>
            <a:custGeom>
              <a:avLst/>
              <a:gdLst>
                <a:gd name="T0" fmla="*/ 6 w 152"/>
                <a:gd name="T1" fmla="*/ 0 h 144"/>
                <a:gd name="T2" fmla="*/ 6 w 152"/>
                <a:gd name="T3" fmla="*/ 37 h 144"/>
                <a:gd name="T4" fmla="*/ 43 w 152"/>
                <a:gd name="T5" fmla="*/ 73 h 144"/>
                <a:gd name="T6" fmla="*/ 117 w 152"/>
                <a:gd name="T7" fmla="*/ 11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44"/>
                <a:gd name="T14" fmla="*/ 152 w 152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44">
                  <a:moveTo>
                    <a:pt x="8" y="0"/>
                  </a:moveTo>
                  <a:cubicBezTo>
                    <a:pt x="4" y="16"/>
                    <a:pt x="0" y="32"/>
                    <a:pt x="8" y="48"/>
                  </a:cubicBezTo>
                  <a:cubicBezTo>
                    <a:pt x="16" y="64"/>
                    <a:pt x="32" y="80"/>
                    <a:pt x="56" y="96"/>
                  </a:cubicBezTo>
                  <a:cubicBezTo>
                    <a:pt x="80" y="112"/>
                    <a:pt x="136" y="136"/>
                    <a:pt x="152" y="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30" name="Line 77"/>
            <p:cNvSpPr>
              <a:spLocks noChangeShapeType="1"/>
            </p:cNvSpPr>
            <p:nvPr/>
          </p:nvSpPr>
          <p:spPr bwMode="auto">
            <a:xfrm flipH="1">
              <a:off x="4109" y="3110"/>
              <a:ext cx="111" cy="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31" name="Arc 78"/>
            <p:cNvSpPr>
              <a:spLocks/>
            </p:cNvSpPr>
            <p:nvPr/>
          </p:nvSpPr>
          <p:spPr bwMode="auto">
            <a:xfrm rot="20070952" flipH="1">
              <a:off x="4110" y="3079"/>
              <a:ext cx="37" cy="74"/>
            </a:xfrm>
            <a:custGeom>
              <a:avLst/>
              <a:gdLst>
                <a:gd name="T0" fmla="*/ 0 w 21600"/>
                <a:gd name="T1" fmla="*/ 0 h 21600"/>
                <a:gd name="T2" fmla="*/ 131 w 21600"/>
                <a:gd name="T3" fmla="*/ 522 h 21600"/>
                <a:gd name="T4" fmla="*/ 0 w 21600"/>
                <a:gd name="T5" fmla="*/ 52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32" name="Freeform 79"/>
            <p:cNvSpPr>
              <a:spLocks/>
            </p:cNvSpPr>
            <p:nvPr/>
          </p:nvSpPr>
          <p:spPr bwMode="auto">
            <a:xfrm>
              <a:off x="4134" y="3000"/>
              <a:ext cx="86" cy="110"/>
            </a:xfrm>
            <a:custGeom>
              <a:avLst/>
              <a:gdLst>
                <a:gd name="T0" fmla="*/ 12 w 112"/>
                <a:gd name="T1" fmla="*/ 0 h 144"/>
                <a:gd name="T2" fmla="*/ 12 w 112"/>
                <a:gd name="T3" fmla="*/ 73 h 144"/>
                <a:gd name="T4" fmla="*/ 86 w 112"/>
                <a:gd name="T5" fmla="*/ 110 h 144"/>
                <a:gd name="T6" fmla="*/ 0 60000 65536"/>
                <a:gd name="T7" fmla="*/ 0 60000 65536"/>
                <a:gd name="T8" fmla="*/ 0 60000 65536"/>
                <a:gd name="T9" fmla="*/ 0 w 112"/>
                <a:gd name="T10" fmla="*/ 0 h 144"/>
                <a:gd name="T11" fmla="*/ 112 w 11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44">
                  <a:moveTo>
                    <a:pt x="16" y="0"/>
                  </a:moveTo>
                  <a:cubicBezTo>
                    <a:pt x="8" y="36"/>
                    <a:pt x="0" y="72"/>
                    <a:pt x="16" y="96"/>
                  </a:cubicBezTo>
                  <a:cubicBezTo>
                    <a:pt x="32" y="120"/>
                    <a:pt x="96" y="136"/>
                    <a:pt x="112" y="14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33" name="Freeform 80"/>
            <p:cNvSpPr>
              <a:spLocks/>
            </p:cNvSpPr>
            <p:nvPr/>
          </p:nvSpPr>
          <p:spPr bwMode="auto">
            <a:xfrm>
              <a:off x="4177" y="3037"/>
              <a:ext cx="43" cy="73"/>
            </a:xfrm>
            <a:custGeom>
              <a:avLst/>
              <a:gdLst>
                <a:gd name="T0" fmla="*/ 6 w 56"/>
                <a:gd name="T1" fmla="*/ 0 h 96"/>
                <a:gd name="T2" fmla="*/ 6 w 56"/>
                <a:gd name="T3" fmla="*/ 37 h 96"/>
                <a:gd name="T4" fmla="*/ 43 w 56"/>
                <a:gd name="T5" fmla="*/ 73 h 96"/>
                <a:gd name="T6" fmla="*/ 0 60000 65536"/>
                <a:gd name="T7" fmla="*/ 0 60000 65536"/>
                <a:gd name="T8" fmla="*/ 0 60000 65536"/>
                <a:gd name="T9" fmla="*/ 0 w 56"/>
                <a:gd name="T10" fmla="*/ 0 h 96"/>
                <a:gd name="T11" fmla="*/ 56 w 5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96">
                  <a:moveTo>
                    <a:pt x="8" y="0"/>
                  </a:moveTo>
                  <a:cubicBezTo>
                    <a:pt x="4" y="16"/>
                    <a:pt x="0" y="32"/>
                    <a:pt x="8" y="48"/>
                  </a:cubicBezTo>
                  <a:cubicBezTo>
                    <a:pt x="16" y="64"/>
                    <a:pt x="36" y="80"/>
                    <a:pt x="56" y="9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34" name="Oval 81"/>
            <p:cNvSpPr>
              <a:spLocks noChangeArrowheads="1"/>
            </p:cNvSpPr>
            <p:nvPr/>
          </p:nvSpPr>
          <p:spPr bwMode="auto">
            <a:xfrm>
              <a:off x="4109" y="3074"/>
              <a:ext cx="37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rgbClr val="0033CC"/>
                </a:gs>
              </a:gsLst>
              <a:lin ang="5400000" scaled="1"/>
            </a:gra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35" name="Text Box 82"/>
            <p:cNvSpPr txBox="1">
              <a:spLocks noChangeArrowheads="1"/>
            </p:cNvSpPr>
            <p:nvPr/>
          </p:nvSpPr>
          <p:spPr bwMode="auto">
            <a:xfrm>
              <a:off x="1816" y="1333"/>
              <a:ext cx="698" cy="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6000" b="1">
                  <a:latin typeface="Times New Roman" pitchFamily="18" charset="0"/>
                  <a:sym typeface="Wingdings" pitchFamily="2" charset="2"/>
                </a:rPr>
                <a:t></a:t>
              </a:r>
              <a:endParaRPr lang="en-US" altLang="zh-CN" sz="5400" b="1">
                <a:latin typeface="Times New Roman" pitchFamily="18" charset="0"/>
              </a:endParaRPr>
            </a:p>
          </p:txBody>
        </p:sp>
        <p:sp>
          <p:nvSpPr>
            <p:cNvPr id="2136" name="Text Box 83"/>
            <p:cNvSpPr txBox="1">
              <a:spLocks noChangeArrowheads="1"/>
            </p:cNvSpPr>
            <p:nvPr/>
          </p:nvSpPr>
          <p:spPr bwMode="auto">
            <a:xfrm>
              <a:off x="1822" y="2918"/>
              <a:ext cx="697" cy="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6000" b="1">
                  <a:solidFill>
                    <a:schemeClr val="folHlink"/>
                  </a:solidFill>
                  <a:latin typeface="Times New Roman" pitchFamily="18" charset="0"/>
                  <a:sym typeface="Wingdings" pitchFamily="2" charset="2"/>
                </a:rPr>
                <a:t></a:t>
              </a:r>
              <a:endParaRPr lang="en-US" altLang="zh-CN" sz="6600" b="1">
                <a:solidFill>
                  <a:schemeClr val="folHlink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2137" name="Text Box 84"/>
            <p:cNvSpPr txBox="1">
              <a:spLocks noChangeArrowheads="1"/>
            </p:cNvSpPr>
            <p:nvPr/>
          </p:nvSpPr>
          <p:spPr bwMode="auto">
            <a:xfrm>
              <a:off x="1826" y="2144"/>
              <a:ext cx="698" cy="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6000" b="1">
                  <a:solidFill>
                    <a:schemeClr val="accent1"/>
                  </a:solidFill>
                  <a:latin typeface="Times New Roman" pitchFamily="18" charset="0"/>
                  <a:sym typeface="Wingdings" pitchFamily="2" charset="2"/>
                </a:rPr>
                <a:t></a:t>
              </a:r>
              <a:endParaRPr lang="en-US" altLang="zh-CN" sz="6600" b="1">
                <a:solidFill>
                  <a:schemeClr val="folHlink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  <p:graphicFrame>
          <p:nvGraphicFramePr>
            <p:cNvPr id="2050" name="Object 85"/>
            <p:cNvGraphicFramePr>
              <a:graphicFrameLocks noChangeAspect="1"/>
            </p:cNvGraphicFramePr>
            <p:nvPr/>
          </p:nvGraphicFramePr>
          <p:xfrm>
            <a:off x="3278" y="1235"/>
            <a:ext cx="475" cy="428"/>
          </p:xfrm>
          <a:graphic>
            <a:graphicData uri="http://schemas.openxmlformats.org/presentationml/2006/ole">
              <p:oleObj spid="_x0000_s150530" name="Clip" r:id="rId4" imgW="1259640" imgH="1137240" progId="">
                <p:embed/>
              </p:oleObj>
            </a:graphicData>
          </a:graphic>
        </p:graphicFrame>
        <p:graphicFrame>
          <p:nvGraphicFramePr>
            <p:cNvPr id="2051" name="Object 86"/>
            <p:cNvGraphicFramePr>
              <a:graphicFrameLocks noChangeAspect="1"/>
            </p:cNvGraphicFramePr>
            <p:nvPr/>
          </p:nvGraphicFramePr>
          <p:xfrm>
            <a:off x="3279" y="2116"/>
            <a:ext cx="475" cy="428"/>
          </p:xfrm>
          <a:graphic>
            <a:graphicData uri="http://schemas.openxmlformats.org/presentationml/2006/ole">
              <p:oleObj spid="_x0000_s150531" name="Clip" r:id="rId5" imgW="1259640" imgH="1137240" progId="">
                <p:embed/>
              </p:oleObj>
            </a:graphicData>
          </a:graphic>
        </p:graphicFrame>
        <p:sp>
          <p:nvSpPr>
            <p:cNvPr id="2138" name="AutoShape 87"/>
            <p:cNvSpPr>
              <a:spLocks noChangeArrowheads="1"/>
            </p:cNvSpPr>
            <p:nvPr/>
          </p:nvSpPr>
          <p:spPr bwMode="auto">
            <a:xfrm>
              <a:off x="3361" y="1262"/>
              <a:ext cx="283" cy="184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graphicFrame>
          <p:nvGraphicFramePr>
            <p:cNvPr id="2052" name="Object 88"/>
            <p:cNvGraphicFramePr>
              <a:graphicFrameLocks noChangeAspect="1"/>
            </p:cNvGraphicFramePr>
            <p:nvPr/>
          </p:nvGraphicFramePr>
          <p:xfrm>
            <a:off x="3279" y="2888"/>
            <a:ext cx="475" cy="428"/>
          </p:xfrm>
          <a:graphic>
            <a:graphicData uri="http://schemas.openxmlformats.org/presentationml/2006/ole">
              <p:oleObj spid="_x0000_s150532" name="Clip" r:id="rId6" imgW="1259640" imgH="1137240" progId="">
                <p:embed/>
              </p:oleObj>
            </a:graphicData>
          </a:graphic>
        </p:graphicFrame>
        <p:sp>
          <p:nvSpPr>
            <p:cNvPr id="2139" name="Text Box 89"/>
            <p:cNvSpPr txBox="1">
              <a:spLocks noChangeArrowheads="1"/>
            </p:cNvSpPr>
            <p:nvPr/>
          </p:nvSpPr>
          <p:spPr bwMode="auto">
            <a:xfrm>
              <a:off x="3360" y="1283"/>
              <a:ext cx="340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</a:rPr>
                <a:t>DMU</a:t>
              </a:r>
              <a:endParaRPr lang="en-US" altLang="zh-CN" sz="1800" b="1">
                <a:solidFill>
                  <a:schemeClr val="bg1"/>
                </a:solidFill>
              </a:endParaRPr>
            </a:p>
          </p:txBody>
        </p:sp>
        <p:sp>
          <p:nvSpPr>
            <p:cNvPr id="2140" name="AutoShape 90"/>
            <p:cNvSpPr>
              <a:spLocks noChangeArrowheads="1"/>
            </p:cNvSpPr>
            <p:nvPr/>
          </p:nvSpPr>
          <p:spPr bwMode="auto">
            <a:xfrm>
              <a:off x="3361" y="2145"/>
              <a:ext cx="294" cy="1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41" name="Text Box 91"/>
            <p:cNvSpPr txBox="1">
              <a:spLocks noChangeArrowheads="1"/>
            </p:cNvSpPr>
            <p:nvPr/>
          </p:nvSpPr>
          <p:spPr bwMode="auto">
            <a:xfrm>
              <a:off x="3374" y="2165"/>
              <a:ext cx="340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/>
                <a:t>DMU</a:t>
              </a:r>
              <a:endParaRPr lang="en-US" altLang="zh-CN" sz="1800" b="1"/>
            </a:p>
          </p:txBody>
        </p:sp>
        <p:sp>
          <p:nvSpPr>
            <p:cNvPr id="2142" name="AutoShape 92"/>
            <p:cNvSpPr>
              <a:spLocks noChangeArrowheads="1"/>
            </p:cNvSpPr>
            <p:nvPr/>
          </p:nvSpPr>
          <p:spPr bwMode="auto">
            <a:xfrm>
              <a:off x="3355" y="2917"/>
              <a:ext cx="290" cy="19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143" name="Text Box 93"/>
            <p:cNvSpPr txBox="1">
              <a:spLocks noChangeArrowheads="1"/>
            </p:cNvSpPr>
            <p:nvPr/>
          </p:nvSpPr>
          <p:spPr bwMode="auto">
            <a:xfrm>
              <a:off x="3374" y="2939"/>
              <a:ext cx="345" cy="181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</a:rPr>
                <a:t>DMU</a:t>
              </a:r>
              <a:endParaRPr lang="en-US" altLang="zh-CN" sz="1800" b="1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内容的产生</a:t>
            </a:r>
          </a:p>
        </p:txBody>
      </p:sp>
      <p:sp>
        <p:nvSpPr>
          <p:cNvPr id="3078" name="Rectangle 2"/>
          <p:cNvSpPr>
            <a:spLocks noChangeArrowheads="1"/>
          </p:cNvSpPr>
          <p:nvPr/>
        </p:nvSpPr>
        <p:spPr bwMode="auto">
          <a:xfrm>
            <a:off x="368300" y="1357313"/>
            <a:ext cx="8839200" cy="13538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r>
              <a:rPr lang="en-US" altLang="zh-CN" sz="1900" b="1" dirty="0">
                <a:solidFill>
                  <a:srgbClr val="0000CC"/>
                </a:solidFill>
              </a:rPr>
              <a:t>DMU</a:t>
            </a:r>
            <a:r>
              <a:rPr lang="zh-CN" altLang="en-US" sz="1900" b="1" dirty="0">
                <a:solidFill>
                  <a:srgbClr val="0000CC"/>
                </a:solidFill>
              </a:rPr>
              <a:t>的内容由以下部门产生</a:t>
            </a:r>
          </a:p>
          <a:p>
            <a:pPr marL="482600" lvl="1" defTabSz="673100">
              <a:lnSpc>
                <a:spcPct val="110000"/>
              </a:lnSpc>
              <a:buSzPct val="50000"/>
              <a:buFont typeface="Wingdings" pitchFamily="2" charset="2"/>
              <a:buChar char="n"/>
              <a:tabLst>
                <a:tab pos="190500" algn="l"/>
              </a:tabLst>
            </a:pPr>
            <a:endParaRPr lang="en-US" altLang="zh-CN" sz="1900" b="1" dirty="0">
              <a:solidFill>
                <a:schemeClr val="accent1"/>
              </a:solidFill>
            </a:endParaRPr>
          </a:p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r>
              <a:rPr lang="en-US" altLang="zh-CN" sz="1900" b="1" dirty="0">
                <a:solidFill>
                  <a:schemeClr val="accent1"/>
                </a:solidFill>
              </a:rPr>
              <a:t> </a:t>
            </a:r>
          </a:p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r>
              <a:rPr lang="en-US" altLang="zh-CN" sz="1900" b="1" dirty="0">
                <a:solidFill>
                  <a:schemeClr val="accent1"/>
                </a:solidFill>
              </a:rPr>
              <a:t>	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6108700"/>
            <a:ext cx="8501063" cy="485775"/>
            <a:chOff x="192" y="3632"/>
            <a:chExt cx="5355" cy="306"/>
          </a:xfrm>
        </p:grpSpPr>
        <p:sp>
          <p:nvSpPr>
            <p:cNvPr id="3098" name="AutoShape 5"/>
            <p:cNvSpPr>
              <a:spLocks noChangeArrowheads="1"/>
            </p:cNvSpPr>
            <p:nvPr/>
          </p:nvSpPr>
          <p:spPr bwMode="auto">
            <a:xfrm>
              <a:off x="192" y="3632"/>
              <a:ext cx="384" cy="294"/>
            </a:xfrm>
            <a:custGeom>
              <a:avLst/>
              <a:gdLst>
                <a:gd name="T0" fmla="*/ 288 w 21600"/>
                <a:gd name="T1" fmla="*/ 0 h 21600"/>
                <a:gd name="T2" fmla="*/ 0 w 21600"/>
                <a:gd name="T3" fmla="*/ 147 h 21600"/>
                <a:gd name="T4" fmla="*/ 288 w 21600"/>
                <a:gd name="T5" fmla="*/ 294 h 21600"/>
                <a:gd name="T6" fmla="*/ 384 w 21600"/>
                <a:gd name="T7" fmla="*/ 1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37 h 21600"/>
                <a:gd name="T14" fmla="*/ 18900 w 21600"/>
                <a:gd name="T15" fmla="*/ 1616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zh-CN" sz="1800">
                <a:solidFill>
                  <a:schemeClr val="folHlink"/>
                </a:solidFill>
              </a:endParaRPr>
            </a:p>
          </p:txBody>
        </p:sp>
        <p:sp>
          <p:nvSpPr>
            <p:cNvPr id="3099" name="Text Box 6"/>
            <p:cNvSpPr txBox="1">
              <a:spLocks noChangeArrowheads="1"/>
            </p:cNvSpPr>
            <p:nvPr/>
          </p:nvSpPr>
          <p:spPr bwMode="auto">
            <a:xfrm>
              <a:off x="600" y="3688"/>
              <a:ext cx="494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lnSpc>
                  <a:spcPct val="90000"/>
                </a:lnSpc>
                <a:spcBef>
                  <a:spcPct val="40000"/>
                </a:spcBef>
                <a:spcAft>
                  <a:spcPct val="25000"/>
                </a:spcAft>
              </a:pPr>
              <a:r>
                <a:rPr lang="en-GB" altLang="zh-CN" sz="1900" b="1" i="1" dirty="0">
                  <a:solidFill>
                    <a:srgbClr val="0000CC"/>
                  </a:solidFill>
                </a:rPr>
                <a:t>DMU</a:t>
              </a:r>
              <a:r>
                <a:rPr lang="zh-CN" altLang="en-GB" sz="1900" b="1" i="1" dirty="0">
                  <a:solidFill>
                    <a:srgbClr val="0000CC"/>
                  </a:solidFill>
                </a:rPr>
                <a:t>内容由公司内部与外部合作伙伴共同完成。</a:t>
              </a:r>
            </a:p>
          </p:txBody>
        </p:sp>
      </p:grpSp>
      <p:pic>
        <p:nvPicPr>
          <p:cNvPr id="3081" name="Picture 9" descr="A400M_Powerplant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544888" y="4476750"/>
            <a:ext cx="1284287" cy="1012825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762000" y="3070225"/>
            <a:ext cx="1717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60000"/>
              </a:lnSpc>
            </a:pPr>
            <a:r>
              <a:rPr lang="zh-CN" altLang="en-US" sz="2000" b="1"/>
              <a:t>产品设计部门</a:t>
            </a:r>
            <a:endParaRPr lang="zh-CN" altLang="en-GB" sz="2000" b="1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908050" y="5221288"/>
            <a:ext cx="146208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60000"/>
              </a:lnSpc>
            </a:pPr>
            <a:r>
              <a:rPr lang="zh-CN" altLang="en-US" sz="2000" b="1"/>
              <a:t>设备供应商</a:t>
            </a:r>
            <a:endParaRPr lang="zh-CN" altLang="en-GB" sz="2000" b="1"/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640513" y="2832100"/>
            <a:ext cx="1600200" cy="2864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</a:pPr>
            <a:r>
              <a:rPr lang="zh-CN" altLang="en-US" sz="2000" b="1" dirty="0" smtClean="0"/>
              <a:t>合作公司</a:t>
            </a:r>
            <a:endParaRPr lang="zh-CN" altLang="en-GB" sz="2000" b="1" dirty="0"/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6281738" y="5208588"/>
            <a:ext cx="24415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</a:pPr>
            <a:r>
              <a:rPr lang="zh-CN" altLang="en-US" sz="2000" b="1"/>
              <a:t>外包设计伙伴</a:t>
            </a:r>
            <a:endParaRPr lang="zh-CN" altLang="en-GB" sz="2000" b="1"/>
          </a:p>
        </p:txBody>
      </p:sp>
      <p:pic>
        <p:nvPicPr>
          <p:cNvPr id="3086" name="Picture 14" descr="FRSREAR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315075" y="4017963"/>
            <a:ext cx="1622425" cy="1033462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3087" name="Picture 15" descr="alloc-servo-prof-1"/>
          <p:cNvPicPr>
            <a:picLocks noChangeAspect="1" noChangeArrowheads="1"/>
          </p:cNvPicPr>
          <p:nvPr/>
        </p:nvPicPr>
        <p:blipFill>
          <a:blip r:embed="rId6" cstate="screen"/>
          <a:srcRect l="5263"/>
          <a:stretch>
            <a:fillRect/>
          </a:stretch>
        </p:blipFill>
        <p:spPr bwMode="auto">
          <a:xfrm>
            <a:off x="1042988" y="4086225"/>
            <a:ext cx="1082675" cy="985838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</p:pic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908050" y="1990725"/>
            <a:ext cx="1014413" cy="971550"/>
            <a:chOff x="528" y="1056"/>
            <a:chExt cx="720" cy="690"/>
          </a:xfrm>
        </p:grpSpPr>
        <p:graphicFrame>
          <p:nvGraphicFramePr>
            <p:cNvPr id="3075" name="Object 17"/>
            <p:cNvGraphicFramePr>
              <a:graphicFrameLocks noChangeAspect="1"/>
            </p:cNvGraphicFramePr>
            <p:nvPr/>
          </p:nvGraphicFramePr>
          <p:xfrm>
            <a:off x="528" y="1056"/>
            <a:ext cx="720" cy="690"/>
          </p:xfrm>
          <a:graphic>
            <a:graphicData uri="http://schemas.openxmlformats.org/presentationml/2006/ole">
              <p:oleObj spid="_x0000_s151555" name="Clip" r:id="rId7" imgW="2013120" imgH="1929960" progId="">
                <p:embed/>
              </p:oleObj>
            </a:graphicData>
          </a:graphic>
        </p:graphicFrame>
        <p:pic>
          <p:nvPicPr>
            <p:cNvPr id="3097" name="Picture 18" descr="PView-small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768" y="115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89" name="AutoShape 19"/>
          <p:cNvSpPr>
            <a:spLocks noChangeArrowheads="1"/>
          </p:cNvSpPr>
          <p:nvPr/>
        </p:nvSpPr>
        <p:spPr bwMode="auto">
          <a:xfrm rot="10100282">
            <a:off x="5707063" y="2260600"/>
            <a:ext cx="742950" cy="406400"/>
          </a:xfrm>
          <a:custGeom>
            <a:avLst/>
            <a:gdLst>
              <a:gd name="T0" fmla="*/ 557212 w 21600"/>
              <a:gd name="T1" fmla="*/ 0 h 21600"/>
              <a:gd name="T2" fmla="*/ 0 w 21600"/>
              <a:gd name="T3" fmla="*/ 203200 h 21600"/>
              <a:gd name="T4" fmla="*/ 557212 w 21600"/>
              <a:gd name="T5" fmla="*/ 406400 h 21600"/>
              <a:gd name="T6" fmla="*/ 742950 w 21600"/>
              <a:gd name="T7" fmla="*/ 2032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AutoShape 20"/>
          <p:cNvSpPr>
            <a:spLocks noChangeArrowheads="1"/>
          </p:cNvSpPr>
          <p:nvPr/>
        </p:nvSpPr>
        <p:spPr bwMode="auto">
          <a:xfrm rot="-9103308">
            <a:off x="5437188" y="3883025"/>
            <a:ext cx="742950" cy="404813"/>
          </a:xfrm>
          <a:custGeom>
            <a:avLst/>
            <a:gdLst>
              <a:gd name="T0" fmla="*/ 557212 w 21600"/>
              <a:gd name="T1" fmla="*/ 0 h 21600"/>
              <a:gd name="T2" fmla="*/ 0 w 21600"/>
              <a:gd name="T3" fmla="*/ 202407 h 21600"/>
              <a:gd name="T4" fmla="*/ 557212 w 21600"/>
              <a:gd name="T5" fmla="*/ 404813 h 21600"/>
              <a:gd name="T6" fmla="*/ 742950 w 21600"/>
              <a:gd name="T7" fmla="*/ 20240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AutoShape 21"/>
          <p:cNvSpPr>
            <a:spLocks noChangeArrowheads="1"/>
          </p:cNvSpPr>
          <p:nvPr/>
        </p:nvSpPr>
        <p:spPr bwMode="auto">
          <a:xfrm rot="-5339008">
            <a:off x="3983037" y="3984626"/>
            <a:ext cx="474663" cy="404812"/>
          </a:xfrm>
          <a:custGeom>
            <a:avLst/>
            <a:gdLst>
              <a:gd name="T0" fmla="*/ 355997 w 21600"/>
              <a:gd name="T1" fmla="*/ 0 h 21600"/>
              <a:gd name="T2" fmla="*/ 0 w 21600"/>
              <a:gd name="T3" fmla="*/ 202406 h 21600"/>
              <a:gd name="T4" fmla="*/ 355997 w 21600"/>
              <a:gd name="T5" fmla="*/ 404812 h 21600"/>
              <a:gd name="T6" fmla="*/ 474663 w 21600"/>
              <a:gd name="T7" fmla="*/ 20240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AutoShape 22"/>
          <p:cNvSpPr>
            <a:spLocks noChangeArrowheads="1"/>
          </p:cNvSpPr>
          <p:nvPr/>
        </p:nvSpPr>
        <p:spPr bwMode="auto">
          <a:xfrm rot="-1337482">
            <a:off x="2260600" y="3814763"/>
            <a:ext cx="742950" cy="406400"/>
          </a:xfrm>
          <a:custGeom>
            <a:avLst/>
            <a:gdLst>
              <a:gd name="T0" fmla="*/ 557212 w 21600"/>
              <a:gd name="T1" fmla="*/ 0 h 21600"/>
              <a:gd name="T2" fmla="*/ 0 w 21600"/>
              <a:gd name="T3" fmla="*/ 203200 h 21600"/>
              <a:gd name="T4" fmla="*/ 557212 w 21600"/>
              <a:gd name="T5" fmla="*/ 406400 h 21600"/>
              <a:gd name="T6" fmla="*/ 742950 w 21600"/>
              <a:gd name="T7" fmla="*/ 2032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AutoShape 23"/>
          <p:cNvSpPr>
            <a:spLocks noChangeArrowheads="1"/>
          </p:cNvSpPr>
          <p:nvPr/>
        </p:nvSpPr>
        <p:spPr bwMode="auto">
          <a:xfrm>
            <a:off x="2125663" y="2463800"/>
            <a:ext cx="742950" cy="404813"/>
          </a:xfrm>
          <a:custGeom>
            <a:avLst/>
            <a:gdLst>
              <a:gd name="T0" fmla="*/ 557212 w 21600"/>
              <a:gd name="T1" fmla="*/ 0 h 21600"/>
              <a:gd name="T2" fmla="*/ 0 w 21600"/>
              <a:gd name="T3" fmla="*/ 202407 h 21600"/>
              <a:gd name="T4" fmla="*/ 557212 w 21600"/>
              <a:gd name="T5" fmla="*/ 404813 h 21600"/>
              <a:gd name="T6" fmla="*/ 742950 w 21600"/>
              <a:gd name="T7" fmla="*/ 20240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094" name="Picture 24" descr="wing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206750" y="2498725"/>
            <a:ext cx="23653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5" name="Oval 25"/>
          <p:cNvSpPr>
            <a:spLocks noChangeArrowheads="1"/>
          </p:cNvSpPr>
          <p:nvPr/>
        </p:nvSpPr>
        <p:spPr bwMode="auto">
          <a:xfrm>
            <a:off x="2733675" y="2260600"/>
            <a:ext cx="3041650" cy="16891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4" name="Object 26"/>
          <p:cNvGraphicFramePr>
            <a:graphicFrameLocks noChangeAspect="1"/>
          </p:cNvGraphicFramePr>
          <p:nvPr/>
        </p:nvGraphicFramePr>
        <p:xfrm>
          <a:off x="6721475" y="1787525"/>
          <a:ext cx="1081088" cy="901700"/>
        </p:xfrm>
        <a:graphic>
          <a:graphicData uri="http://schemas.openxmlformats.org/presentationml/2006/ole">
            <p:oleObj spid="_x0000_s151554" name="Image" r:id="rId10" imgW="12076190" imgH="9438095" progId="">
              <p:embed/>
            </p:oleObj>
          </a:graphicData>
        </a:graphic>
      </p:graphicFrame>
      <p:sp>
        <p:nvSpPr>
          <p:cNvPr id="3096" name="Text Box 27"/>
          <p:cNvSpPr txBox="1">
            <a:spLocks noChangeArrowheads="1"/>
          </p:cNvSpPr>
          <p:nvPr/>
        </p:nvSpPr>
        <p:spPr bwMode="auto">
          <a:xfrm>
            <a:off x="3476625" y="5659438"/>
            <a:ext cx="146208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60000"/>
              </a:lnSpc>
            </a:pPr>
            <a:r>
              <a:rPr lang="zh-CN" altLang="en-US" sz="2000" b="1"/>
              <a:t>构型管理组</a:t>
            </a:r>
            <a:endParaRPr lang="zh-CN" altLang="en-GB" sz="2000" b="1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Picture 5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2206920" y="2019038"/>
            <a:ext cx="4723810" cy="3753374"/>
          </a:xfrm>
          <a:noFill/>
          <a:ln w="25400" cap="flat">
            <a:solidFill>
              <a:schemeClr val="tx1"/>
            </a:solidFill>
            <a:headEnd type="none" w="med" len="med"/>
            <a:tailEnd type="none" w="med" len="med"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内容的共享</a:t>
            </a:r>
          </a:p>
        </p:txBody>
      </p:sp>
      <p:sp>
        <p:nvSpPr>
          <p:cNvPr id="771076" name="AutoShape 4"/>
          <p:cNvSpPr>
            <a:spLocks noChangeArrowheads="1"/>
          </p:cNvSpPr>
          <p:nvPr/>
        </p:nvSpPr>
        <p:spPr bwMode="auto">
          <a:xfrm>
            <a:off x="2343150" y="3036888"/>
            <a:ext cx="4002088" cy="1616075"/>
          </a:xfrm>
          <a:prstGeom prst="irregularSeal1">
            <a:avLst/>
          </a:prstGeom>
          <a:gradFill rotWithShape="0">
            <a:gsLst>
              <a:gs pos="0">
                <a:schemeClr val="bg1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996633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</a:rPr>
              <a:t>DMU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共享</a:t>
            </a:r>
            <a:endParaRPr lang="zh-CN" altLang="en-GB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771077" name="AutoShape 5"/>
          <p:cNvSpPr>
            <a:spLocks noChangeArrowheads="1"/>
          </p:cNvSpPr>
          <p:nvPr/>
        </p:nvSpPr>
        <p:spPr bwMode="auto">
          <a:xfrm>
            <a:off x="4513263" y="2133600"/>
            <a:ext cx="3201987" cy="3744913"/>
          </a:xfrm>
          <a:prstGeom prst="curvedLeftArrow">
            <a:avLst>
              <a:gd name="adj1" fmla="val 23391"/>
              <a:gd name="adj2" fmla="val 46782"/>
              <a:gd name="adj3" fmla="val 33333"/>
            </a:avLst>
          </a:prstGeom>
          <a:gradFill rotWithShape="0">
            <a:gsLst>
              <a:gs pos="0">
                <a:srgbClr val="FFCC66"/>
              </a:gs>
              <a:gs pos="50000">
                <a:srgbClr val="FFFFFF"/>
              </a:gs>
              <a:gs pos="100000">
                <a:srgbClr val="FFCC66"/>
              </a:gs>
            </a:gsLst>
            <a:lin ang="18900000" scaled="1"/>
          </a:gradFill>
          <a:ln w="9525">
            <a:solidFill>
              <a:srgbClr val="996633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sp>
        <p:nvSpPr>
          <p:cNvPr id="771078" name="AutoShape 6"/>
          <p:cNvSpPr>
            <a:spLocks noChangeArrowheads="1"/>
          </p:cNvSpPr>
          <p:nvPr/>
        </p:nvSpPr>
        <p:spPr bwMode="auto">
          <a:xfrm>
            <a:off x="728663" y="2135188"/>
            <a:ext cx="3622675" cy="3744912"/>
          </a:xfrm>
          <a:prstGeom prst="curvedRightArrow">
            <a:avLst>
              <a:gd name="adj1" fmla="val 20675"/>
              <a:gd name="adj2" fmla="val 41350"/>
              <a:gd name="adj3" fmla="val 0"/>
            </a:avLst>
          </a:prstGeom>
          <a:gradFill rotWithShape="0">
            <a:gsLst>
              <a:gs pos="0">
                <a:srgbClr val="FFFFFF"/>
              </a:gs>
              <a:gs pos="100000">
                <a:srgbClr val="FFCC66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469900" y="2003425"/>
            <a:ext cx="1517650" cy="6461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 b="1">
                <a:hlinkClick r:id="rId3" action="ppaction://hlinkpres?slideindex=1&amp;slidetitle="/>
              </a:rPr>
              <a:t>设计中心</a:t>
            </a:r>
            <a:endParaRPr lang="en-US" altLang="zh-CN" sz="1800" b="1">
              <a:hlinkClick r:id="rId3" action="ppaction://hlinkpres?slideindex=1&amp;slidetitle="/>
            </a:endParaRPr>
          </a:p>
        </p:txBody>
      </p:sp>
      <p:sp>
        <p:nvSpPr>
          <p:cNvPr id="28681" name="AutoShape 9"/>
          <p:cNvSpPr>
            <a:spLocks noChangeArrowheads="1"/>
          </p:cNvSpPr>
          <p:nvPr/>
        </p:nvSpPr>
        <p:spPr bwMode="auto">
          <a:xfrm>
            <a:off x="2343150" y="1422400"/>
            <a:ext cx="1793875" cy="6461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 b="1">
                <a:hlinkClick r:id="rId4" action="ppaction://hlinkpres?slideindex=1&amp;slidetitle="/>
              </a:rPr>
              <a:t>工业方法</a:t>
            </a:r>
            <a:endParaRPr lang="en-US" sz="1800"/>
          </a:p>
        </p:txBody>
      </p:sp>
      <p:sp>
        <p:nvSpPr>
          <p:cNvPr id="28682" name="AutoShape 10"/>
          <p:cNvSpPr>
            <a:spLocks noChangeArrowheads="1"/>
          </p:cNvSpPr>
          <p:nvPr/>
        </p:nvSpPr>
        <p:spPr bwMode="auto">
          <a:xfrm>
            <a:off x="5572125" y="1681163"/>
            <a:ext cx="1587500" cy="64611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 b="1">
                <a:hlinkClick r:id="rId4" action="ppaction://hlinkpres?slideindex=1&amp;slidetitle="/>
              </a:rPr>
              <a:t>制造</a:t>
            </a:r>
            <a:endParaRPr lang="en-US" altLang="zh-CN" sz="1800" b="1">
              <a:hlinkClick r:id="rId4" action="ppaction://hlinkpres?slideindex=1&amp;slidetitle=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4988" y="2520950"/>
            <a:ext cx="1862137" cy="1420813"/>
            <a:chOff x="96" y="912"/>
            <a:chExt cx="2016" cy="1824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96" y="912"/>
              <a:ext cx="2016" cy="1824"/>
              <a:chOff x="4128" y="1152"/>
              <a:chExt cx="1488" cy="1200"/>
            </a:xfrm>
          </p:grpSpPr>
          <p:grpSp>
            <p:nvGrpSpPr>
              <p:cNvPr id="4" name="Group 13"/>
              <p:cNvGrpSpPr>
                <a:grpSpLocks/>
              </p:cNvGrpSpPr>
              <p:nvPr/>
            </p:nvGrpSpPr>
            <p:grpSpPr bwMode="auto">
              <a:xfrm>
                <a:off x="4128" y="1152"/>
                <a:ext cx="1488" cy="1200"/>
                <a:chOff x="3726" y="2304"/>
                <a:chExt cx="1727" cy="1437"/>
              </a:xfrm>
            </p:grpSpPr>
            <p:grpSp>
              <p:nvGrpSpPr>
                <p:cNvPr id="5" name="Group 14"/>
                <p:cNvGrpSpPr>
                  <a:grpSpLocks/>
                </p:cNvGrpSpPr>
                <p:nvPr/>
              </p:nvGrpSpPr>
              <p:grpSpPr bwMode="auto">
                <a:xfrm>
                  <a:off x="3792" y="2304"/>
                  <a:ext cx="1585" cy="1374"/>
                  <a:chOff x="759" y="1028"/>
                  <a:chExt cx="1585" cy="1374"/>
                </a:xfrm>
              </p:grpSpPr>
              <p:sp>
                <p:nvSpPr>
                  <p:cNvPr id="28722" name="Freeform 15"/>
                  <p:cNvSpPr>
                    <a:spLocks/>
                  </p:cNvSpPr>
                  <p:nvPr/>
                </p:nvSpPr>
                <p:spPr bwMode="auto">
                  <a:xfrm>
                    <a:off x="759" y="2173"/>
                    <a:ext cx="1585" cy="229"/>
                  </a:xfrm>
                  <a:custGeom>
                    <a:avLst/>
                    <a:gdLst>
                      <a:gd name="T0" fmla="*/ 1043 w 1585"/>
                      <a:gd name="T1" fmla="*/ 221 h 229"/>
                      <a:gd name="T2" fmla="*/ 941 w 1585"/>
                      <a:gd name="T3" fmla="*/ 200 h 229"/>
                      <a:gd name="T4" fmla="*/ 880 w 1585"/>
                      <a:gd name="T5" fmla="*/ 221 h 229"/>
                      <a:gd name="T6" fmla="*/ 209 w 1585"/>
                      <a:gd name="T7" fmla="*/ 200 h 229"/>
                      <a:gd name="T8" fmla="*/ 135 w 1585"/>
                      <a:gd name="T9" fmla="*/ 221 h 229"/>
                      <a:gd name="T10" fmla="*/ 114 w 1585"/>
                      <a:gd name="T11" fmla="*/ 0 h 229"/>
                      <a:gd name="T12" fmla="*/ 0 w 1585"/>
                      <a:gd name="T13" fmla="*/ 228 h 229"/>
                      <a:gd name="T14" fmla="*/ 1512 w 1585"/>
                      <a:gd name="T15" fmla="*/ 0 h 229"/>
                      <a:gd name="T16" fmla="*/ 508 w 1585"/>
                      <a:gd name="T17" fmla="*/ 17 h 229"/>
                      <a:gd name="T18" fmla="*/ 255 w 1585"/>
                      <a:gd name="T19" fmla="*/ 64 h 229"/>
                      <a:gd name="T20" fmla="*/ 274 w 1585"/>
                      <a:gd name="T21" fmla="*/ 0 h 229"/>
                      <a:gd name="T22" fmla="*/ 324 w 1585"/>
                      <a:gd name="T23" fmla="*/ 17 h 229"/>
                      <a:gd name="T24" fmla="*/ 373 w 1585"/>
                      <a:gd name="T25" fmla="*/ 0 h 229"/>
                      <a:gd name="T26" fmla="*/ 396 w 1585"/>
                      <a:gd name="T27" fmla="*/ 0 h 229"/>
                      <a:gd name="T28" fmla="*/ 447 w 1585"/>
                      <a:gd name="T29" fmla="*/ 17 h 229"/>
                      <a:gd name="T30" fmla="*/ 150 w 1585"/>
                      <a:gd name="T31" fmla="*/ 0 h 229"/>
                      <a:gd name="T32" fmla="*/ 156 w 1585"/>
                      <a:gd name="T33" fmla="*/ 64 h 229"/>
                      <a:gd name="T34" fmla="*/ 147 w 1585"/>
                      <a:gd name="T35" fmla="*/ 90 h 229"/>
                      <a:gd name="T36" fmla="*/ 194 w 1585"/>
                      <a:gd name="T37" fmla="*/ 64 h 229"/>
                      <a:gd name="T38" fmla="*/ 219 w 1585"/>
                      <a:gd name="T39" fmla="*/ 64 h 229"/>
                      <a:gd name="T40" fmla="*/ 274 w 1585"/>
                      <a:gd name="T41" fmla="*/ 90 h 229"/>
                      <a:gd name="T42" fmla="*/ 322 w 1585"/>
                      <a:gd name="T43" fmla="*/ 64 h 229"/>
                      <a:gd name="T44" fmla="*/ 347 w 1585"/>
                      <a:gd name="T45" fmla="*/ 64 h 229"/>
                      <a:gd name="T46" fmla="*/ 396 w 1585"/>
                      <a:gd name="T47" fmla="*/ 92 h 229"/>
                      <a:gd name="T48" fmla="*/ 447 w 1585"/>
                      <a:gd name="T49" fmla="*/ 64 h 229"/>
                      <a:gd name="T50" fmla="*/ 472 w 1585"/>
                      <a:gd name="T51" fmla="*/ 64 h 229"/>
                      <a:gd name="T52" fmla="*/ 525 w 1585"/>
                      <a:gd name="T53" fmla="*/ 92 h 229"/>
                      <a:gd name="T54" fmla="*/ 575 w 1585"/>
                      <a:gd name="T55" fmla="*/ 64 h 229"/>
                      <a:gd name="T56" fmla="*/ 598 w 1585"/>
                      <a:gd name="T57" fmla="*/ 64 h 229"/>
                      <a:gd name="T58" fmla="*/ 651 w 1585"/>
                      <a:gd name="T59" fmla="*/ 92 h 229"/>
                      <a:gd name="T60" fmla="*/ 701 w 1585"/>
                      <a:gd name="T61" fmla="*/ 64 h 229"/>
                      <a:gd name="T62" fmla="*/ 725 w 1585"/>
                      <a:gd name="T63" fmla="*/ 64 h 229"/>
                      <a:gd name="T64" fmla="*/ 520 w 1585"/>
                      <a:gd name="T65" fmla="*/ 17 h 229"/>
                      <a:gd name="T66" fmla="*/ 569 w 1585"/>
                      <a:gd name="T67" fmla="*/ 0 h 229"/>
                      <a:gd name="T68" fmla="*/ 592 w 1585"/>
                      <a:gd name="T69" fmla="*/ 0 h 229"/>
                      <a:gd name="T70" fmla="*/ 642 w 1585"/>
                      <a:gd name="T71" fmla="*/ 17 h 229"/>
                      <a:gd name="T72" fmla="*/ 691 w 1585"/>
                      <a:gd name="T73" fmla="*/ 0 h 229"/>
                      <a:gd name="T74" fmla="*/ 716 w 1585"/>
                      <a:gd name="T75" fmla="*/ 0 h 229"/>
                      <a:gd name="T76" fmla="*/ 765 w 1585"/>
                      <a:gd name="T77" fmla="*/ 17 h 229"/>
                      <a:gd name="T78" fmla="*/ 775 w 1585"/>
                      <a:gd name="T79" fmla="*/ 92 h 229"/>
                      <a:gd name="T80" fmla="*/ 828 w 1585"/>
                      <a:gd name="T81" fmla="*/ 64 h 229"/>
                      <a:gd name="T82" fmla="*/ 851 w 1585"/>
                      <a:gd name="T83" fmla="*/ 64 h 229"/>
                      <a:gd name="T84" fmla="*/ 902 w 1585"/>
                      <a:gd name="T85" fmla="*/ 90 h 229"/>
                      <a:gd name="T86" fmla="*/ 777 w 1585"/>
                      <a:gd name="T87" fmla="*/ 64 h 229"/>
                      <a:gd name="T88" fmla="*/ 788 w 1585"/>
                      <a:gd name="T89" fmla="*/ 0 h 229"/>
                      <a:gd name="T90" fmla="*/ 838 w 1585"/>
                      <a:gd name="T91" fmla="*/ 18 h 229"/>
                      <a:gd name="T92" fmla="*/ 889 w 1585"/>
                      <a:gd name="T93" fmla="*/ 0 h 229"/>
                      <a:gd name="T94" fmla="*/ 912 w 1585"/>
                      <a:gd name="T95" fmla="*/ 0 h 229"/>
                      <a:gd name="T96" fmla="*/ 961 w 1585"/>
                      <a:gd name="T97" fmla="*/ 17 h 229"/>
                      <a:gd name="T98" fmla="*/ 1011 w 1585"/>
                      <a:gd name="T99" fmla="*/ 0 h 229"/>
                      <a:gd name="T100" fmla="*/ 1026 w 1585"/>
                      <a:gd name="T101" fmla="*/ 64 h 229"/>
                      <a:gd name="T102" fmla="*/ 1028 w 1585"/>
                      <a:gd name="T103" fmla="*/ 90 h 229"/>
                      <a:gd name="T104" fmla="*/ 1279 w 1585"/>
                      <a:gd name="T105" fmla="*/ 221 h 229"/>
                      <a:gd name="T106" fmla="*/ 1247 w 1585"/>
                      <a:gd name="T107" fmla="*/ 92 h 229"/>
                      <a:gd name="T108" fmla="*/ 1302 w 1585"/>
                      <a:gd name="T109" fmla="*/ 64 h 229"/>
                      <a:gd name="T110" fmla="*/ 1325 w 1585"/>
                      <a:gd name="T111" fmla="*/ 64 h 229"/>
                      <a:gd name="T112" fmla="*/ 1375 w 1585"/>
                      <a:gd name="T113" fmla="*/ 92 h 229"/>
                      <a:gd name="T114" fmla="*/ 1428 w 1585"/>
                      <a:gd name="T115" fmla="*/ 64 h 229"/>
                      <a:gd name="T116" fmla="*/ 1451 w 1585"/>
                      <a:gd name="T117" fmla="*/ 64 h 229"/>
                      <a:gd name="T118" fmla="*/ 1550 w 1585"/>
                      <a:gd name="T119" fmla="*/ 221 h 229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585"/>
                      <a:gd name="T181" fmla="*/ 0 h 229"/>
                      <a:gd name="T182" fmla="*/ 1585 w 1585"/>
                      <a:gd name="T183" fmla="*/ 229 h 229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585" h="229">
                        <a:moveTo>
                          <a:pt x="1550" y="221"/>
                        </a:moveTo>
                        <a:lnTo>
                          <a:pt x="1043" y="221"/>
                        </a:lnTo>
                        <a:lnTo>
                          <a:pt x="942" y="221"/>
                        </a:lnTo>
                        <a:lnTo>
                          <a:pt x="941" y="200"/>
                        </a:lnTo>
                        <a:lnTo>
                          <a:pt x="878" y="200"/>
                        </a:lnTo>
                        <a:lnTo>
                          <a:pt x="880" y="221"/>
                        </a:lnTo>
                        <a:lnTo>
                          <a:pt x="204" y="221"/>
                        </a:lnTo>
                        <a:lnTo>
                          <a:pt x="209" y="200"/>
                        </a:lnTo>
                        <a:lnTo>
                          <a:pt x="145" y="200"/>
                        </a:lnTo>
                        <a:lnTo>
                          <a:pt x="135" y="221"/>
                        </a:lnTo>
                        <a:lnTo>
                          <a:pt x="34" y="221"/>
                        </a:lnTo>
                        <a:lnTo>
                          <a:pt x="114" y="0"/>
                        </a:lnTo>
                        <a:lnTo>
                          <a:pt x="74" y="0"/>
                        </a:lnTo>
                        <a:lnTo>
                          <a:pt x="0" y="228"/>
                        </a:lnTo>
                        <a:lnTo>
                          <a:pt x="1584" y="226"/>
                        </a:lnTo>
                        <a:lnTo>
                          <a:pt x="1512" y="0"/>
                        </a:lnTo>
                        <a:lnTo>
                          <a:pt x="495" y="0"/>
                        </a:lnTo>
                        <a:lnTo>
                          <a:pt x="508" y="17"/>
                        </a:lnTo>
                        <a:lnTo>
                          <a:pt x="505" y="64"/>
                        </a:lnTo>
                        <a:lnTo>
                          <a:pt x="255" y="64"/>
                        </a:lnTo>
                        <a:lnTo>
                          <a:pt x="263" y="17"/>
                        </a:lnTo>
                        <a:lnTo>
                          <a:pt x="274" y="0"/>
                        </a:lnTo>
                        <a:lnTo>
                          <a:pt x="310" y="0"/>
                        </a:lnTo>
                        <a:lnTo>
                          <a:pt x="324" y="17"/>
                        </a:lnTo>
                        <a:lnTo>
                          <a:pt x="335" y="0"/>
                        </a:lnTo>
                        <a:lnTo>
                          <a:pt x="373" y="0"/>
                        </a:lnTo>
                        <a:lnTo>
                          <a:pt x="385" y="17"/>
                        </a:lnTo>
                        <a:lnTo>
                          <a:pt x="396" y="0"/>
                        </a:lnTo>
                        <a:lnTo>
                          <a:pt x="434" y="0"/>
                        </a:lnTo>
                        <a:lnTo>
                          <a:pt x="447" y="17"/>
                        </a:lnTo>
                        <a:lnTo>
                          <a:pt x="459" y="0"/>
                        </a:lnTo>
                        <a:lnTo>
                          <a:pt x="150" y="0"/>
                        </a:lnTo>
                        <a:lnTo>
                          <a:pt x="164" y="17"/>
                        </a:lnTo>
                        <a:lnTo>
                          <a:pt x="156" y="64"/>
                        </a:lnTo>
                        <a:lnTo>
                          <a:pt x="131" y="64"/>
                        </a:lnTo>
                        <a:lnTo>
                          <a:pt x="147" y="90"/>
                        </a:lnTo>
                        <a:lnTo>
                          <a:pt x="156" y="64"/>
                        </a:lnTo>
                        <a:lnTo>
                          <a:pt x="194" y="64"/>
                        </a:lnTo>
                        <a:lnTo>
                          <a:pt x="209" y="92"/>
                        </a:lnTo>
                        <a:lnTo>
                          <a:pt x="219" y="64"/>
                        </a:lnTo>
                        <a:lnTo>
                          <a:pt x="257" y="64"/>
                        </a:lnTo>
                        <a:lnTo>
                          <a:pt x="274" y="90"/>
                        </a:lnTo>
                        <a:lnTo>
                          <a:pt x="282" y="64"/>
                        </a:lnTo>
                        <a:lnTo>
                          <a:pt x="322" y="64"/>
                        </a:lnTo>
                        <a:lnTo>
                          <a:pt x="333" y="92"/>
                        </a:lnTo>
                        <a:lnTo>
                          <a:pt x="347" y="64"/>
                        </a:lnTo>
                        <a:lnTo>
                          <a:pt x="385" y="64"/>
                        </a:lnTo>
                        <a:lnTo>
                          <a:pt x="396" y="92"/>
                        </a:lnTo>
                        <a:lnTo>
                          <a:pt x="409" y="64"/>
                        </a:lnTo>
                        <a:lnTo>
                          <a:pt x="447" y="64"/>
                        </a:lnTo>
                        <a:lnTo>
                          <a:pt x="463" y="92"/>
                        </a:lnTo>
                        <a:lnTo>
                          <a:pt x="472" y="64"/>
                        </a:lnTo>
                        <a:lnTo>
                          <a:pt x="512" y="64"/>
                        </a:lnTo>
                        <a:lnTo>
                          <a:pt x="525" y="92"/>
                        </a:lnTo>
                        <a:lnTo>
                          <a:pt x="535" y="64"/>
                        </a:lnTo>
                        <a:lnTo>
                          <a:pt x="575" y="64"/>
                        </a:lnTo>
                        <a:lnTo>
                          <a:pt x="586" y="92"/>
                        </a:lnTo>
                        <a:lnTo>
                          <a:pt x="598" y="64"/>
                        </a:lnTo>
                        <a:lnTo>
                          <a:pt x="638" y="64"/>
                        </a:lnTo>
                        <a:lnTo>
                          <a:pt x="651" y="92"/>
                        </a:lnTo>
                        <a:lnTo>
                          <a:pt x="663" y="64"/>
                        </a:lnTo>
                        <a:lnTo>
                          <a:pt x="701" y="64"/>
                        </a:lnTo>
                        <a:lnTo>
                          <a:pt x="712" y="92"/>
                        </a:lnTo>
                        <a:lnTo>
                          <a:pt x="725" y="64"/>
                        </a:lnTo>
                        <a:lnTo>
                          <a:pt x="516" y="64"/>
                        </a:lnTo>
                        <a:lnTo>
                          <a:pt x="520" y="17"/>
                        </a:lnTo>
                        <a:lnTo>
                          <a:pt x="531" y="0"/>
                        </a:lnTo>
                        <a:lnTo>
                          <a:pt x="569" y="0"/>
                        </a:lnTo>
                        <a:lnTo>
                          <a:pt x="579" y="17"/>
                        </a:lnTo>
                        <a:lnTo>
                          <a:pt x="592" y="0"/>
                        </a:lnTo>
                        <a:lnTo>
                          <a:pt x="630" y="0"/>
                        </a:lnTo>
                        <a:lnTo>
                          <a:pt x="642" y="17"/>
                        </a:lnTo>
                        <a:lnTo>
                          <a:pt x="655" y="0"/>
                        </a:lnTo>
                        <a:lnTo>
                          <a:pt x="691" y="0"/>
                        </a:lnTo>
                        <a:lnTo>
                          <a:pt x="703" y="17"/>
                        </a:lnTo>
                        <a:lnTo>
                          <a:pt x="716" y="0"/>
                        </a:lnTo>
                        <a:lnTo>
                          <a:pt x="754" y="0"/>
                        </a:lnTo>
                        <a:lnTo>
                          <a:pt x="765" y="17"/>
                        </a:lnTo>
                        <a:lnTo>
                          <a:pt x="765" y="64"/>
                        </a:lnTo>
                        <a:lnTo>
                          <a:pt x="775" y="92"/>
                        </a:lnTo>
                        <a:lnTo>
                          <a:pt x="788" y="64"/>
                        </a:lnTo>
                        <a:lnTo>
                          <a:pt x="828" y="64"/>
                        </a:lnTo>
                        <a:lnTo>
                          <a:pt x="840" y="92"/>
                        </a:lnTo>
                        <a:lnTo>
                          <a:pt x="851" y="64"/>
                        </a:lnTo>
                        <a:lnTo>
                          <a:pt x="891" y="64"/>
                        </a:lnTo>
                        <a:lnTo>
                          <a:pt x="902" y="90"/>
                        </a:lnTo>
                        <a:lnTo>
                          <a:pt x="914" y="64"/>
                        </a:lnTo>
                        <a:lnTo>
                          <a:pt x="777" y="64"/>
                        </a:lnTo>
                        <a:lnTo>
                          <a:pt x="777" y="17"/>
                        </a:lnTo>
                        <a:lnTo>
                          <a:pt x="788" y="0"/>
                        </a:lnTo>
                        <a:lnTo>
                          <a:pt x="826" y="0"/>
                        </a:lnTo>
                        <a:lnTo>
                          <a:pt x="838" y="18"/>
                        </a:lnTo>
                        <a:lnTo>
                          <a:pt x="851" y="0"/>
                        </a:lnTo>
                        <a:lnTo>
                          <a:pt x="889" y="0"/>
                        </a:lnTo>
                        <a:lnTo>
                          <a:pt x="899" y="17"/>
                        </a:lnTo>
                        <a:lnTo>
                          <a:pt x="912" y="0"/>
                        </a:lnTo>
                        <a:lnTo>
                          <a:pt x="950" y="0"/>
                        </a:lnTo>
                        <a:lnTo>
                          <a:pt x="961" y="17"/>
                        </a:lnTo>
                        <a:lnTo>
                          <a:pt x="975" y="0"/>
                        </a:lnTo>
                        <a:lnTo>
                          <a:pt x="1011" y="0"/>
                        </a:lnTo>
                        <a:lnTo>
                          <a:pt x="1022" y="18"/>
                        </a:lnTo>
                        <a:lnTo>
                          <a:pt x="1026" y="64"/>
                        </a:lnTo>
                        <a:lnTo>
                          <a:pt x="1017" y="64"/>
                        </a:lnTo>
                        <a:lnTo>
                          <a:pt x="1028" y="90"/>
                        </a:lnTo>
                        <a:lnTo>
                          <a:pt x="1043" y="221"/>
                        </a:lnTo>
                        <a:lnTo>
                          <a:pt x="1279" y="221"/>
                        </a:lnTo>
                        <a:lnTo>
                          <a:pt x="1260" y="151"/>
                        </a:lnTo>
                        <a:lnTo>
                          <a:pt x="1247" y="92"/>
                        </a:lnTo>
                        <a:lnTo>
                          <a:pt x="1262" y="64"/>
                        </a:lnTo>
                        <a:lnTo>
                          <a:pt x="1302" y="64"/>
                        </a:lnTo>
                        <a:lnTo>
                          <a:pt x="1312" y="92"/>
                        </a:lnTo>
                        <a:lnTo>
                          <a:pt x="1325" y="64"/>
                        </a:lnTo>
                        <a:lnTo>
                          <a:pt x="1363" y="64"/>
                        </a:lnTo>
                        <a:lnTo>
                          <a:pt x="1375" y="92"/>
                        </a:lnTo>
                        <a:lnTo>
                          <a:pt x="1388" y="64"/>
                        </a:lnTo>
                        <a:lnTo>
                          <a:pt x="1428" y="64"/>
                        </a:lnTo>
                        <a:lnTo>
                          <a:pt x="1437" y="90"/>
                        </a:lnTo>
                        <a:lnTo>
                          <a:pt x="1451" y="64"/>
                        </a:lnTo>
                        <a:lnTo>
                          <a:pt x="1491" y="64"/>
                        </a:lnTo>
                        <a:lnTo>
                          <a:pt x="1550" y="221"/>
                        </a:lnTo>
                      </a:path>
                    </a:pathLst>
                  </a:custGeom>
                  <a:solidFill>
                    <a:schemeClr val="bg2"/>
                  </a:solidFill>
                  <a:ln w="12700" cap="rnd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23" name="Freeform 16"/>
                  <p:cNvSpPr>
                    <a:spLocks/>
                  </p:cNvSpPr>
                  <p:nvPr/>
                </p:nvSpPr>
                <p:spPr bwMode="auto">
                  <a:xfrm>
                    <a:off x="1013" y="1028"/>
                    <a:ext cx="1077" cy="995"/>
                  </a:xfrm>
                  <a:custGeom>
                    <a:avLst/>
                    <a:gdLst>
                      <a:gd name="T0" fmla="*/ 249 w 1077"/>
                      <a:gd name="T1" fmla="*/ 770 h 995"/>
                      <a:gd name="T2" fmla="*/ 249 w 1077"/>
                      <a:gd name="T3" fmla="*/ 856 h 995"/>
                      <a:gd name="T4" fmla="*/ 228 w 1077"/>
                      <a:gd name="T5" fmla="*/ 985 h 995"/>
                      <a:gd name="T6" fmla="*/ 232 w 1077"/>
                      <a:gd name="T7" fmla="*/ 994 h 995"/>
                      <a:gd name="T8" fmla="*/ 840 w 1077"/>
                      <a:gd name="T9" fmla="*/ 994 h 995"/>
                      <a:gd name="T10" fmla="*/ 846 w 1077"/>
                      <a:gd name="T11" fmla="*/ 983 h 995"/>
                      <a:gd name="T12" fmla="*/ 825 w 1077"/>
                      <a:gd name="T13" fmla="*/ 859 h 995"/>
                      <a:gd name="T14" fmla="*/ 825 w 1077"/>
                      <a:gd name="T15" fmla="*/ 856 h 995"/>
                      <a:gd name="T16" fmla="*/ 1047 w 1077"/>
                      <a:gd name="T17" fmla="*/ 856 h 995"/>
                      <a:gd name="T18" fmla="*/ 1065 w 1077"/>
                      <a:gd name="T19" fmla="*/ 850 h 995"/>
                      <a:gd name="T20" fmla="*/ 1072 w 1077"/>
                      <a:gd name="T21" fmla="*/ 831 h 995"/>
                      <a:gd name="T22" fmla="*/ 1076 w 1077"/>
                      <a:gd name="T23" fmla="*/ 431 h 995"/>
                      <a:gd name="T24" fmla="*/ 1072 w 1077"/>
                      <a:gd name="T25" fmla="*/ 27 h 995"/>
                      <a:gd name="T26" fmla="*/ 1065 w 1077"/>
                      <a:gd name="T27" fmla="*/ 9 h 995"/>
                      <a:gd name="T28" fmla="*/ 1047 w 1077"/>
                      <a:gd name="T29" fmla="*/ 2 h 995"/>
                      <a:gd name="T30" fmla="*/ 536 w 1077"/>
                      <a:gd name="T31" fmla="*/ 0 h 995"/>
                      <a:gd name="T32" fmla="*/ 27 w 1077"/>
                      <a:gd name="T33" fmla="*/ 2 h 995"/>
                      <a:gd name="T34" fmla="*/ 8 w 1077"/>
                      <a:gd name="T35" fmla="*/ 9 h 995"/>
                      <a:gd name="T36" fmla="*/ 4 w 1077"/>
                      <a:gd name="T37" fmla="*/ 27 h 995"/>
                      <a:gd name="T38" fmla="*/ 0 w 1077"/>
                      <a:gd name="T39" fmla="*/ 431 h 995"/>
                      <a:gd name="T40" fmla="*/ 4 w 1077"/>
                      <a:gd name="T41" fmla="*/ 831 h 995"/>
                      <a:gd name="T42" fmla="*/ 8 w 1077"/>
                      <a:gd name="T43" fmla="*/ 850 h 995"/>
                      <a:gd name="T44" fmla="*/ 27 w 1077"/>
                      <a:gd name="T45" fmla="*/ 856 h 995"/>
                      <a:gd name="T46" fmla="*/ 825 w 1077"/>
                      <a:gd name="T47" fmla="*/ 856 h 995"/>
                      <a:gd name="T48" fmla="*/ 825 w 1077"/>
                      <a:gd name="T49" fmla="*/ 892 h 995"/>
                      <a:gd name="T50" fmla="*/ 821 w 1077"/>
                      <a:gd name="T51" fmla="*/ 897 h 995"/>
                      <a:gd name="T52" fmla="*/ 707 w 1077"/>
                      <a:gd name="T53" fmla="*/ 897 h 995"/>
                      <a:gd name="T54" fmla="*/ 713 w 1077"/>
                      <a:gd name="T55" fmla="*/ 945 h 995"/>
                      <a:gd name="T56" fmla="*/ 698 w 1077"/>
                      <a:gd name="T57" fmla="*/ 960 h 995"/>
                      <a:gd name="T58" fmla="*/ 658 w 1077"/>
                      <a:gd name="T59" fmla="*/ 969 h 995"/>
                      <a:gd name="T60" fmla="*/ 536 w 1077"/>
                      <a:gd name="T61" fmla="*/ 979 h 995"/>
                      <a:gd name="T62" fmla="*/ 414 w 1077"/>
                      <a:gd name="T63" fmla="*/ 969 h 995"/>
                      <a:gd name="T64" fmla="*/ 375 w 1077"/>
                      <a:gd name="T65" fmla="*/ 960 h 995"/>
                      <a:gd name="T66" fmla="*/ 363 w 1077"/>
                      <a:gd name="T67" fmla="*/ 956 h 995"/>
                      <a:gd name="T68" fmla="*/ 361 w 1077"/>
                      <a:gd name="T69" fmla="*/ 945 h 995"/>
                      <a:gd name="T70" fmla="*/ 367 w 1077"/>
                      <a:gd name="T71" fmla="*/ 897 h 995"/>
                      <a:gd name="T72" fmla="*/ 380 w 1077"/>
                      <a:gd name="T73" fmla="*/ 911 h 995"/>
                      <a:gd name="T74" fmla="*/ 420 w 1077"/>
                      <a:gd name="T75" fmla="*/ 920 h 995"/>
                      <a:gd name="T76" fmla="*/ 536 w 1077"/>
                      <a:gd name="T77" fmla="*/ 928 h 995"/>
                      <a:gd name="T78" fmla="*/ 652 w 1077"/>
                      <a:gd name="T79" fmla="*/ 920 h 995"/>
                      <a:gd name="T80" fmla="*/ 692 w 1077"/>
                      <a:gd name="T81" fmla="*/ 911 h 995"/>
                      <a:gd name="T82" fmla="*/ 701 w 1077"/>
                      <a:gd name="T83" fmla="*/ 905 h 995"/>
                      <a:gd name="T84" fmla="*/ 707 w 1077"/>
                      <a:gd name="T85" fmla="*/ 897 h 995"/>
                      <a:gd name="T86" fmla="*/ 253 w 1077"/>
                      <a:gd name="T87" fmla="*/ 897 h 995"/>
                      <a:gd name="T88" fmla="*/ 249 w 1077"/>
                      <a:gd name="T89" fmla="*/ 892 h 995"/>
                      <a:gd name="T90" fmla="*/ 249 w 1077"/>
                      <a:gd name="T91" fmla="*/ 770 h 995"/>
                      <a:gd name="T92" fmla="*/ 101 w 1077"/>
                      <a:gd name="T93" fmla="*/ 766 h 995"/>
                      <a:gd name="T94" fmla="*/ 91 w 1077"/>
                      <a:gd name="T95" fmla="*/ 764 h 995"/>
                      <a:gd name="T96" fmla="*/ 86 w 1077"/>
                      <a:gd name="T97" fmla="*/ 751 h 995"/>
                      <a:gd name="T98" fmla="*/ 86 w 1077"/>
                      <a:gd name="T99" fmla="*/ 104 h 995"/>
                      <a:gd name="T100" fmla="*/ 91 w 1077"/>
                      <a:gd name="T101" fmla="*/ 95 h 995"/>
                      <a:gd name="T102" fmla="*/ 101 w 1077"/>
                      <a:gd name="T103" fmla="*/ 87 h 995"/>
                      <a:gd name="T104" fmla="*/ 975 w 1077"/>
                      <a:gd name="T105" fmla="*/ 87 h 995"/>
                      <a:gd name="T106" fmla="*/ 987 w 1077"/>
                      <a:gd name="T107" fmla="*/ 95 h 995"/>
                      <a:gd name="T108" fmla="*/ 990 w 1077"/>
                      <a:gd name="T109" fmla="*/ 104 h 995"/>
                      <a:gd name="T110" fmla="*/ 990 w 1077"/>
                      <a:gd name="T111" fmla="*/ 755 h 995"/>
                      <a:gd name="T112" fmla="*/ 987 w 1077"/>
                      <a:gd name="T113" fmla="*/ 764 h 995"/>
                      <a:gd name="T114" fmla="*/ 975 w 1077"/>
                      <a:gd name="T115" fmla="*/ 766 h 995"/>
                      <a:gd name="T116" fmla="*/ 616 w 1077"/>
                      <a:gd name="T117" fmla="*/ 772 h 995"/>
                      <a:gd name="T118" fmla="*/ 249 w 1077"/>
                      <a:gd name="T119" fmla="*/ 770 h 995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077"/>
                      <a:gd name="T181" fmla="*/ 0 h 995"/>
                      <a:gd name="T182" fmla="*/ 1077 w 1077"/>
                      <a:gd name="T183" fmla="*/ 995 h 995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077" h="995">
                        <a:moveTo>
                          <a:pt x="249" y="770"/>
                        </a:moveTo>
                        <a:lnTo>
                          <a:pt x="249" y="856"/>
                        </a:lnTo>
                        <a:lnTo>
                          <a:pt x="228" y="985"/>
                        </a:lnTo>
                        <a:lnTo>
                          <a:pt x="232" y="994"/>
                        </a:lnTo>
                        <a:lnTo>
                          <a:pt x="840" y="994"/>
                        </a:lnTo>
                        <a:lnTo>
                          <a:pt x="846" y="983"/>
                        </a:lnTo>
                        <a:lnTo>
                          <a:pt x="825" y="859"/>
                        </a:lnTo>
                        <a:lnTo>
                          <a:pt x="825" y="856"/>
                        </a:lnTo>
                        <a:lnTo>
                          <a:pt x="1047" y="856"/>
                        </a:lnTo>
                        <a:lnTo>
                          <a:pt x="1065" y="850"/>
                        </a:lnTo>
                        <a:lnTo>
                          <a:pt x="1072" y="831"/>
                        </a:lnTo>
                        <a:lnTo>
                          <a:pt x="1076" y="431"/>
                        </a:lnTo>
                        <a:lnTo>
                          <a:pt x="1072" y="27"/>
                        </a:lnTo>
                        <a:lnTo>
                          <a:pt x="1065" y="9"/>
                        </a:lnTo>
                        <a:lnTo>
                          <a:pt x="1047" y="2"/>
                        </a:lnTo>
                        <a:lnTo>
                          <a:pt x="536" y="0"/>
                        </a:lnTo>
                        <a:lnTo>
                          <a:pt x="27" y="2"/>
                        </a:lnTo>
                        <a:lnTo>
                          <a:pt x="8" y="9"/>
                        </a:lnTo>
                        <a:lnTo>
                          <a:pt x="4" y="27"/>
                        </a:lnTo>
                        <a:lnTo>
                          <a:pt x="0" y="431"/>
                        </a:lnTo>
                        <a:lnTo>
                          <a:pt x="4" y="831"/>
                        </a:lnTo>
                        <a:lnTo>
                          <a:pt x="8" y="850"/>
                        </a:lnTo>
                        <a:lnTo>
                          <a:pt x="27" y="856"/>
                        </a:lnTo>
                        <a:lnTo>
                          <a:pt x="825" y="856"/>
                        </a:lnTo>
                        <a:lnTo>
                          <a:pt x="825" y="892"/>
                        </a:lnTo>
                        <a:lnTo>
                          <a:pt x="821" y="897"/>
                        </a:lnTo>
                        <a:lnTo>
                          <a:pt x="707" y="897"/>
                        </a:lnTo>
                        <a:lnTo>
                          <a:pt x="713" y="945"/>
                        </a:lnTo>
                        <a:lnTo>
                          <a:pt x="698" y="960"/>
                        </a:lnTo>
                        <a:lnTo>
                          <a:pt x="658" y="969"/>
                        </a:lnTo>
                        <a:lnTo>
                          <a:pt x="536" y="979"/>
                        </a:lnTo>
                        <a:lnTo>
                          <a:pt x="414" y="969"/>
                        </a:lnTo>
                        <a:lnTo>
                          <a:pt x="375" y="960"/>
                        </a:lnTo>
                        <a:lnTo>
                          <a:pt x="363" y="956"/>
                        </a:lnTo>
                        <a:lnTo>
                          <a:pt x="361" y="945"/>
                        </a:lnTo>
                        <a:lnTo>
                          <a:pt x="367" y="897"/>
                        </a:lnTo>
                        <a:lnTo>
                          <a:pt x="380" y="911"/>
                        </a:lnTo>
                        <a:lnTo>
                          <a:pt x="420" y="920"/>
                        </a:lnTo>
                        <a:lnTo>
                          <a:pt x="536" y="928"/>
                        </a:lnTo>
                        <a:lnTo>
                          <a:pt x="652" y="920"/>
                        </a:lnTo>
                        <a:lnTo>
                          <a:pt x="692" y="911"/>
                        </a:lnTo>
                        <a:lnTo>
                          <a:pt x="701" y="905"/>
                        </a:lnTo>
                        <a:lnTo>
                          <a:pt x="707" y="897"/>
                        </a:lnTo>
                        <a:lnTo>
                          <a:pt x="253" y="897"/>
                        </a:lnTo>
                        <a:lnTo>
                          <a:pt x="249" y="892"/>
                        </a:lnTo>
                        <a:lnTo>
                          <a:pt x="249" y="770"/>
                        </a:lnTo>
                        <a:lnTo>
                          <a:pt x="101" y="766"/>
                        </a:lnTo>
                        <a:lnTo>
                          <a:pt x="91" y="764"/>
                        </a:lnTo>
                        <a:lnTo>
                          <a:pt x="86" y="751"/>
                        </a:lnTo>
                        <a:lnTo>
                          <a:pt x="86" y="104"/>
                        </a:lnTo>
                        <a:lnTo>
                          <a:pt x="91" y="95"/>
                        </a:lnTo>
                        <a:lnTo>
                          <a:pt x="101" y="87"/>
                        </a:lnTo>
                        <a:lnTo>
                          <a:pt x="975" y="87"/>
                        </a:lnTo>
                        <a:lnTo>
                          <a:pt x="987" y="95"/>
                        </a:lnTo>
                        <a:lnTo>
                          <a:pt x="990" y="104"/>
                        </a:lnTo>
                        <a:lnTo>
                          <a:pt x="990" y="755"/>
                        </a:lnTo>
                        <a:lnTo>
                          <a:pt x="987" y="764"/>
                        </a:lnTo>
                        <a:lnTo>
                          <a:pt x="975" y="766"/>
                        </a:lnTo>
                        <a:lnTo>
                          <a:pt x="616" y="772"/>
                        </a:lnTo>
                        <a:lnTo>
                          <a:pt x="249" y="770"/>
                        </a:lnTo>
                      </a:path>
                    </a:pathLst>
                  </a:custGeom>
                  <a:solidFill>
                    <a:schemeClr val="bg2"/>
                  </a:solidFill>
                  <a:ln w="12700" cap="rnd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" name="Group 17"/>
                <p:cNvGrpSpPr>
                  <a:grpSpLocks/>
                </p:cNvGrpSpPr>
                <p:nvPr/>
              </p:nvGrpSpPr>
              <p:grpSpPr bwMode="auto">
                <a:xfrm>
                  <a:off x="3726" y="3423"/>
                  <a:ext cx="1727" cy="318"/>
                  <a:chOff x="687" y="2144"/>
                  <a:chExt cx="1727" cy="318"/>
                </a:xfrm>
              </p:grpSpPr>
              <p:sp>
                <p:nvSpPr>
                  <p:cNvPr id="28709" name="Freeform 18"/>
                  <p:cNvSpPr>
                    <a:spLocks/>
                  </p:cNvSpPr>
                  <p:nvPr/>
                </p:nvSpPr>
                <p:spPr bwMode="auto">
                  <a:xfrm>
                    <a:off x="687" y="2144"/>
                    <a:ext cx="1727" cy="318"/>
                  </a:xfrm>
                  <a:custGeom>
                    <a:avLst/>
                    <a:gdLst>
                      <a:gd name="T0" fmla="*/ 11 w 1727"/>
                      <a:gd name="T1" fmla="*/ 317 h 318"/>
                      <a:gd name="T2" fmla="*/ 1715 w 1727"/>
                      <a:gd name="T3" fmla="*/ 317 h 318"/>
                      <a:gd name="T4" fmla="*/ 1716 w 1727"/>
                      <a:gd name="T5" fmla="*/ 317 h 318"/>
                      <a:gd name="T6" fmla="*/ 1718 w 1727"/>
                      <a:gd name="T7" fmla="*/ 315 h 318"/>
                      <a:gd name="T8" fmla="*/ 1722 w 1727"/>
                      <a:gd name="T9" fmla="*/ 313 h 318"/>
                      <a:gd name="T10" fmla="*/ 1724 w 1727"/>
                      <a:gd name="T11" fmla="*/ 310 h 318"/>
                      <a:gd name="T12" fmla="*/ 1726 w 1727"/>
                      <a:gd name="T13" fmla="*/ 308 h 318"/>
                      <a:gd name="T14" fmla="*/ 1726 w 1727"/>
                      <a:gd name="T15" fmla="*/ 304 h 318"/>
                      <a:gd name="T16" fmla="*/ 1726 w 1727"/>
                      <a:gd name="T17" fmla="*/ 302 h 318"/>
                      <a:gd name="T18" fmla="*/ 1726 w 1727"/>
                      <a:gd name="T19" fmla="*/ 289 h 318"/>
                      <a:gd name="T20" fmla="*/ 1726 w 1727"/>
                      <a:gd name="T21" fmla="*/ 280 h 318"/>
                      <a:gd name="T22" fmla="*/ 1724 w 1727"/>
                      <a:gd name="T23" fmla="*/ 271 h 318"/>
                      <a:gd name="T24" fmla="*/ 1722 w 1727"/>
                      <a:gd name="T25" fmla="*/ 261 h 318"/>
                      <a:gd name="T26" fmla="*/ 1636 w 1727"/>
                      <a:gd name="T27" fmla="*/ 13 h 318"/>
                      <a:gd name="T28" fmla="*/ 1634 w 1727"/>
                      <a:gd name="T29" fmla="*/ 11 h 318"/>
                      <a:gd name="T30" fmla="*/ 1634 w 1727"/>
                      <a:gd name="T31" fmla="*/ 7 h 318"/>
                      <a:gd name="T32" fmla="*/ 1631 w 1727"/>
                      <a:gd name="T33" fmla="*/ 4 h 318"/>
                      <a:gd name="T34" fmla="*/ 1625 w 1727"/>
                      <a:gd name="T35" fmla="*/ 2 h 318"/>
                      <a:gd name="T36" fmla="*/ 1621 w 1727"/>
                      <a:gd name="T37" fmla="*/ 0 h 318"/>
                      <a:gd name="T38" fmla="*/ 107 w 1727"/>
                      <a:gd name="T39" fmla="*/ 0 h 318"/>
                      <a:gd name="T40" fmla="*/ 103 w 1727"/>
                      <a:gd name="T41" fmla="*/ 2 h 318"/>
                      <a:gd name="T42" fmla="*/ 97 w 1727"/>
                      <a:gd name="T43" fmla="*/ 4 h 318"/>
                      <a:gd name="T44" fmla="*/ 95 w 1727"/>
                      <a:gd name="T45" fmla="*/ 7 h 318"/>
                      <a:gd name="T46" fmla="*/ 92 w 1727"/>
                      <a:gd name="T47" fmla="*/ 13 h 318"/>
                      <a:gd name="T48" fmla="*/ 6 w 1727"/>
                      <a:gd name="T49" fmla="*/ 261 h 318"/>
                      <a:gd name="T50" fmla="*/ 2 w 1727"/>
                      <a:gd name="T51" fmla="*/ 271 h 318"/>
                      <a:gd name="T52" fmla="*/ 2 w 1727"/>
                      <a:gd name="T53" fmla="*/ 280 h 318"/>
                      <a:gd name="T54" fmla="*/ 0 w 1727"/>
                      <a:gd name="T55" fmla="*/ 289 h 318"/>
                      <a:gd name="T56" fmla="*/ 0 w 1727"/>
                      <a:gd name="T57" fmla="*/ 302 h 318"/>
                      <a:gd name="T58" fmla="*/ 0 w 1727"/>
                      <a:gd name="T59" fmla="*/ 304 h 318"/>
                      <a:gd name="T60" fmla="*/ 0 w 1727"/>
                      <a:gd name="T61" fmla="*/ 308 h 318"/>
                      <a:gd name="T62" fmla="*/ 2 w 1727"/>
                      <a:gd name="T63" fmla="*/ 310 h 318"/>
                      <a:gd name="T64" fmla="*/ 4 w 1727"/>
                      <a:gd name="T65" fmla="*/ 313 h 318"/>
                      <a:gd name="T66" fmla="*/ 6 w 1727"/>
                      <a:gd name="T67" fmla="*/ 313 h 318"/>
                      <a:gd name="T68" fmla="*/ 8 w 1727"/>
                      <a:gd name="T69" fmla="*/ 315 h 318"/>
                      <a:gd name="T70" fmla="*/ 10 w 1727"/>
                      <a:gd name="T71" fmla="*/ 317 h 318"/>
                      <a:gd name="T72" fmla="*/ 11 w 1727"/>
                      <a:gd name="T73" fmla="*/ 317 h 318"/>
                      <a:gd name="T74" fmla="*/ 11 w 1727"/>
                      <a:gd name="T75" fmla="*/ 295 h 318"/>
                      <a:gd name="T76" fmla="*/ 1715 w 1727"/>
                      <a:gd name="T77" fmla="*/ 295 h 318"/>
                      <a:gd name="T78" fmla="*/ 1715 w 1727"/>
                      <a:gd name="T79" fmla="*/ 317 h 318"/>
                      <a:gd name="T80" fmla="*/ 1715 w 1727"/>
                      <a:gd name="T81" fmla="*/ 295 h 318"/>
                      <a:gd name="T82" fmla="*/ 11 w 1727"/>
                      <a:gd name="T83" fmla="*/ 295 h 318"/>
                      <a:gd name="T84" fmla="*/ 11 w 1727"/>
                      <a:gd name="T85" fmla="*/ 317 h 318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727"/>
                      <a:gd name="T130" fmla="*/ 0 h 318"/>
                      <a:gd name="T131" fmla="*/ 1727 w 1727"/>
                      <a:gd name="T132" fmla="*/ 318 h 318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727" h="318">
                        <a:moveTo>
                          <a:pt x="11" y="317"/>
                        </a:moveTo>
                        <a:lnTo>
                          <a:pt x="1715" y="317"/>
                        </a:lnTo>
                        <a:lnTo>
                          <a:pt x="1716" y="317"/>
                        </a:lnTo>
                        <a:lnTo>
                          <a:pt x="1718" y="315"/>
                        </a:lnTo>
                        <a:lnTo>
                          <a:pt x="1722" y="313"/>
                        </a:lnTo>
                        <a:lnTo>
                          <a:pt x="1724" y="310"/>
                        </a:lnTo>
                        <a:lnTo>
                          <a:pt x="1726" y="308"/>
                        </a:lnTo>
                        <a:lnTo>
                          <a:pt x="1726" y="304"/>
                        </a:lnTo>
                        <a:lnTo>
                          <a:pt x="1726" y="302"/>
                        </a:lnTo>
                        <a:lnTo>
                          <a:pt x="1726" y="289"/>
                        </a:lnTo>
                        <a:lnTo>
                          <a:pt x="1726" y="280"/>
                        </a:lnTo>
                        <a:lnTo>
                          <a:pt x="1724" y="271"/>
                        </a:lnTo>
                        <a:lnTo>
                          <a:pt x="1722" y="261"/>
                        </a:lnTo>
                        <a:lnTo>
                          <a:pt x="1636" y="13"/>
                        </a:lnTo>
                        <a:lnTo>
                          <a:pt x="1634" y="11"/>
                        </a:lnTo>
                        <a:lnTo>
                          <a:pt x="1634" y="7"/>
                        </a:lnTo>
                        <a:lnTo>
                          <a:pt x="1631" y="4"/>
                        </a:lnTo>
                        <a:lnTo>
                          <a:pt x="1625" y="2"/>
                        </a:lnTo>
                        <a:lnTo>
                          <a:pt x="1621" y="0"/>
                        </a:lnTo>
                        <a:lnTo>
                          <a:pt x="107" y="0"/>
                        </a:lnTo>
                        <a:lnTo>
                          <a:pt x="103" y="2"/>
                        </a:lnTo>
                        <a:lnTo>
                          <a:pt x="97" y="4"/>
                        </a:lnTo>
                        <a:lnTo>
                          <a:pt x="95" y="7"/>
                        </a:lnTo>
                        <a:lnTo>
                          <a:pt x="92" y="13"/>
                        </a:lnTo>
                        <a:lnTo>
                          <a:pt x="6" y="261"/>
                        </a:lnTo>
                        <a:lnTo>
                          <a:pt x="2" y="271"/>
                        </a:lnTo>
                        <a:lnTo>
                          <a:pt x="2" y="280"/>
                        </a:lnTo>
                        <a:lnTo>
                          <a:pt x="0" y="289"/>
                        </a:lnTo>
                        <a:lnTo>
                          <a:pt x="0" y="302"/>
                        </a:lnTo>
                        <a:lnTo>
                          <a:pt x="0" y="304"/>
                        </a:lnTo>
                        <a:lnTo>
                          <a:pt x="0" y="308"/>
                        </a:lnTo>
                        <a:lnTo>
                          <a:pt x="2" y="310"/>
                        </a:lnTo>
                        <a:lnTo>
                          <a:pt x="4" y="313"/>
                        </a:lnTo>
                        <a:lnTo>
                          <a:pt x="6" y="313"/>
                        </a:lnTo>
                        <a:lnTo>
                          <a:pt x="8" y="315"/>
                        </a:lnTo>
                        <a:lnTo>
                          <a:pt x="10" y="317"/>
                        </a:lnTo>
                        <a:lnTo>
                          <a:pt x="11" y="317"/>
                        </a:lnTo>
                        <a:lnTo>
                          <a:pt x="11" y="295"/>
                        </a:lnTo>
                        <a:lnTo>
                          <a:pt x="1715" y="295"/>
                        </a:lnTo>
                        <a:lnTo>
                          <a:pt x="1715" y="317"/>
                        </a:lnTo>
                        <a:lnTo>
                          <a:pt x="1715" y="295"/>
                        </a:lnTo>
                        <a:lnTo>
                          <a:pt x="11" y="295"/>
                        </a:lnTo>
                        <a:lnTo>
                          <a:pt x="11" y="317"/>
                        </a:lnTo>
                      </a:path>
                    </a:pathLst>
                  </a:custGeom>
                  <a:solidFill>
                    <a:srgbClr val="DDDDDD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0" name="Freeform 19"/>
                  <p:cNvSpPr>
                    <a:spLocks/>
                  </p:cNvSpPr>
                  <p:nvPr/>
                </p:nvSpPr>
                <p:spPr bwMode="auto">
                  <a:xfrm>
                    <a:off x="699" y="2173"/>
                    <a:ext cx="1703" cy="289"/>
                  </a:xfrm>
                  <a:custGeom>
                    <a:avLst/>
                    <a:gdLst>
                      <a:gd name="T0" fmla="*/ 1702 w 1703"/>
                      <a:gd name="T1" fmla="*/ 288 h 289"/>
                      <a:gd name="T2" fmla="*/ 0 w 1703"/>
                      <a:gd name="T3" fmla="*/ 266 h 289"/>
                      <a:gd name="T4" fmla="*/ 1645 w 1703"/>
                      <a:gd name="T5" fmla="*/ 227 h 289"/>
                      <a:gd name="T6" fmla="*/ 1622 w 1703"/>
                      <a:gd name="T7" fmla="*/ 170 h 289"/>
                      <a:gd name="T8" fmla="*/ 1601 w 1703"/>
                      <a:gd name="T9" fmla="*/ 113 h 289"/>
                      <a:gd name="T10" fmla="*/ 1586 w 1703"/>
                      <a:gd name="T11" fmla="*/ 55 h 289"/>
                      <a:gd name="T12" fmla="*/ 1572 w 1703"/>
                      <a:gd name="T13" fmla="*/ 0 h 289"/>
                      <a:gd name="T14" fmla="*/ 1300 w 1703"/>
                      <a:gd name="T15" fmla="*/ 0 h 289"/>
                      <a:gd name="T16" fmla="*/ 1317 w 1703"/>
                      <a:gd name="T17" fmla="*/ 37 h 289"/>
                      <a:gd name="T18" fmla="*/ 1330 w 1703"/>
                      <a:gd name="T19" fmla="*/ 28 h 289"/>
                      <a:gd name="T20" fmla="*/ 1304 w 1703"/>
                      <a:gd name="T21" fmla="*/ 37 h 289"/>
                      <a:gd name="T22" fmla="*/ 1384 w 1703"/>
                      <a:gd name="T23" fmla="*/ 42 h 289"/>
                      <a:gd name="T24" fmla="*/ 1380 w 1703"/>
                      <a:gd name="T25" fmla="*/ 0 h 289"/>
                      <a:gd name="T26" fmla="*/ 1397 w 1703"/>
                      <a:gd name="T27" fmla="*/ 37 h 289"/>
                      <a:gd name="T28" fmla="*/ 1412 w 1703"/>
                      <a:gd name="T29" fmla="*/ 28 h 289"/>
                      <a:gd name="T30" fmla="*/ 1386 w 1703"/>
                      <a:gd name="T31" fmla="*/ 37 h 289"/>
                      <a:gd name="T32" fmla="*/ 1466 w 1703"/>
                      <a:gd name="T33" fmla="*/ 42 h 289"/>
                      <a:gd name="T34" fmla="*/ 1460 w 1703"/>
                      <a:gd name="T35" fmla="*/ 0 h 289"/>
                      <a:gd name="T36" fmla="*/ 1479 w 1703"/>
                      <a:gd name="T37" fmla="*/ 37 h 289"/>
                      <a:gd name="T38" fmla="*/ 1494 w 1703"/>
                      <a:gd name="T39" fmla="*/ 28 h 289"/>
                      <a:gd name="T40" fmla="*/ 1468 w 1703"/>
                      <a:gd name="T41" fmla="*/ 37 h 289"/>
                      <a:gd name="T42" fmla="*/ 1548 w 1703"/>
                      <a:gd name="T43" fmla="*/ 42 h 289"/>
                      <a:gd name="T44" fmla="*/ 133 w 1703"/>
                      <a:gd name="T45" fmla="*/ 0 h 289"/>
                      <a:gd name="T46" fmla="*/ 114 w 1703"/>
                      <a:gd name="T47" fmla="*/ 48 h 289"/>
                      <a:gd name="T48" fmla="*/ 95 w 1703"/>
                      <a:gd name="T49" fmla="*/ 102 h 289"/>
                      <a:gd name="T50" fmla="*/ 76 w 1703"/>
                      <a:gd name="T51" fmla="*/ 161 h 289"/>
                      <a:gd name="T52" fmla="*/ 59 w 1703"/>
                      <a:gd name="T53" fmla="*/ 227 h 289"/>
                      <a:gd name="T54" fmla="*/ 93 w 1703"/>
                      <a:gd name="T55" fmla="*/ 144 h 289"/>
                      <a:gd name="T56" fmla="*/ 111 w 1703"/>
                      <a:gd name="T57" fmla="*/ 90 h 289"/>
                      <a:gd name="T58" fmla="*/ 126 w 1703"/>
                      <a:gd name="T59" fmla="*/ 33 h 289"/>
                      <a:gd name="T60" fmla="*/ 1572 w 1703"/>
                      <a:gd name="T61" fmla="*/ 0 h 289"/>
                      <a:gd name="T62" fmla="*/ 1593 w 1703"/>
                      <a:gd name="T63" fmla="*/ 52 h 289"/>
                      <a:gd name="T64" fmla="*/ 1612 w 1703"/>
                      <a:gd name="T65" fmla="*/ 109 h 289"/>
                      <a:gd name="T66" fmla="*/ 1630 w 1703"/>
                      <a:gd name="T67" fmla="*/ 168 h 289"/>
                      <a:gd name="T68" fmla="*/ 1645 w 1703"/>
                      <a:gd name="T69" fmla="*/ 227 h 289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1703"/>
                      <a:gd name="T106" fmla="*/ 0 h 289"/>
                      <a:gd name="T107" fmla="*/ 1703 w 1703"/>
                      <a:gd name="T108" fmla="*/ 289 h 289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1703" h="289">
                        <a:moveTo>
                          <a:pt x="1702" y="266"/>
                        </a:moveTo>
                        <a:lnTo>
                          <a:pt x="1702" y="288"/>
                        </a:lnTo>
                        <a:lnTo>
                          <a:pt x="0" y="288"/>
                        </a:lnTo>
                        <a:lnTo>
                          <a:pt x="0" y="266"/>
                        </a:lnTo>
                        <a:lnTo>
                          <a:pt x="1702" y="266"/>
                        </a:lnTo>
                        <a:lnTo>
                          <a:pt x="1645" y="227"/>
                        </a:lnTo>
                        <a:lnTo>
                          <a:pt x="1633" y="199"/>
                        </a:lnTo>
                        <a:lnTo>
                          <a:pt x="1622" y="170"/>
                        </a:lnTo>
                        <a:lnTo>
                          <a:pt x="1611" y="140"/>
                        </a:lnTo>
                        <a:lnTo>
                          <a:pt x="1601" y="113"/>
                        </a:lnTo>
                        <a:lnTo>
                          <a:pt x="1593" y="83"/>
                        </a:lnTo>
                        <a:lnTo>
                          <a:pt x="1586" y="55"/>
                        </a:lnTo>
                        <a:lnTo>
                          <a:pt x="1578" y="28"/>
                        </a:lnTo>
                        <a:lnTo>
                          <a:pt x="1572" y="0"/>
                        </a:lnTo>
                        <a:lnTo>
                          <a:pt x="1538" y="0"/>
                        </a:lnTo>
                        <a:lnTo>
                          <a:pt x="1300" y="0"/>
                        </a:lnTo>
                        <a:lnTo>
                          <a:pt x="1304" y="37"/>
                        </a:lnTo>
                        <a:lnTo>
                          <a:pt x="1317" y="37"/>
                        </a:lnTo>
                        <a:lnTo>
                          <a:pt x="1315" y="28"/>
                        </a:lnTo>
                        <a:lnTo>
                          <a:pt x="1330" y="28"/>
                        </a:lnTo>
                        <a:lnTo>
                          <a:pt x="1332" y="37"/>
                        </a:lnTo>
                        <a:lnTo>
                          <a:pt x="1304" y="37"/>
                        </a:lnTo>
                        <a:lnTo>
                          <a:pt x="1306" y="42"/>
                        </a:lnTo>
                        <a:lnTo>
                          <a:pt x="1384" y="42"/>
                        </a:lnTo>
                        <a:lnTo>
                          <a:pt x="1376" y="0"/>
                        </a:lnTo>
                        <a:lnTo>
                          <a:pt x="1380" y="0"/>
                        </a:lnTo>
                        <a:lnTo>
                          <a:pt x="1386" y="37"/>
                        </a:lnTo>
                        <a:lnTo>
                          <a:pt x="1397" y="37"/>
                        </a:lnTo>
                        <a:lnTo>
                          <a:pt x="1397" y="28"/>
                        </a:lnTo>
                        <a:lnTo>
                          <a:pt x="1412" y="28"/>
                        </a:lnTo>
                        <a:lnTo>
                          <a:pt x="1414" y="37"/>
                        </a:lnTo>
                        <a:lnTo>
                          <a:pt x="1386" y="37"/>
                        </a:lnTo>
                        <a:lnTo>
                          <a:pt x="1388" y="42"/>
                        </a:lnTo>
                        <a:lnTo>
                          <a:pt x="1466" y="42"/>
                        </a:lnTo>
                        <a:lnTo>
                          <a:pt x="1458" y="0"/>
                        </a:lnTo>
                        <a:lnTo>
                          <a:pt x="1460" y="0"/>
                        </a:lnTo>
                        <a:lnTo>
                          <a:pt x="1468" y="37"/>
                        </a:lnTo>
                        <a:lnTo>
                          <a:pt x="1479" y="37"/>
                        </a:lnTo>
                        <a:lnTo>
                          <a:pt x="1479" y="28"/>
                        </a:lnTo>
                        <a:lnTo>
                          <a:pt x="1494" y="28"/>
                        </a:lnTo>
                        <a:lnTo>
                          <a:pt x="1496" y="37"/>
                        </a:lnTo>
                        <a:lnTo>
                          <a:pt x="1468" y="37"/>
                        </a:lnTo>
                        <a:lnTo>
                          <a:pt x="1469" y="42"/>
                        </a:lnTo>
                        <a:lnTo>
                          <a:pt x="1548" y="42"/>
                        </a:lnTo>
                        <a:lnTo>
                          <a:pt x="1538" y="0"/>
                        </a:lnTo>
                        <a:lnTo>
                          <a:pt x="133" y="0"/>
                        </a:lnTo>
                        <a:lnTo>
                          <a:pt x="122" y="22"/>
                        </a:lnTo>
                        <a:lnTo>
                          <a:pt x="114" y="48"/>
                        </a:lnTo>
                        <a:lnTo>
                          <a:pt x="103" y="74"/>
                        </a:lnTo>
                        <a:lnTo>
                          <a:pt x="95" y="102"/>
                        </a:lnTo>
                        <a:lnTo>
                          <a:pt x="86" y="131"/>
                        </a:lnTo>
                        <a:lnTo>
                          <a:pt x="76" y="161"/>
                        </a:lnTo>
                        <a:lnTo>
                          <a:pt x="67" y="194"/>
                        </a:lnTo>
                        <a:lnTo>
                          <a:pt x="59" y="227"/>
                        </a:lnTo>
                        <a:lnTo>
                          <a:pt x="82" y="170"/>
                        </a:lnTo>
                        <a:lnTo>
                          <a:pt x="93" y="144"/>
                        </a:lnTo>
                        <a:lnTo>
                          <a:pt x="103" y="118"/>
                        </a:lnTo>
                        <a:lnTo>
                          <a:pt x="111" y="90"/>
                        </a:lnTo>
                        <a:lnTo>
                          <a:pt x="118" y="63"/>
                        </a:lnTo>
                        <a:lnTo>
                          <a:pt x="126" y="33"/>
                        </a:lnTo>
                        <a:lnTo>
                          <a:pt x="133" y="0"/>
                        </a:lnTo>
                        <a:lnTo>
                          <a:pt x="1572" y="0"/>
                        </a:lnTo>
                        <a:lnTo>
                          <a:pt x="1582" y="26"/>
                        </a:lnTo>
                        <a:lnTo>
                          <a:pt x="1593" y="52"/>
                        </a:lnTo>
                        <a:lnTo>
                          <a:pt x="1603" y="79"/>
                        </a:lnTo>
                        <a:lnTo>
                          <a:pt x="1612" y="109"/>
                        </a:lnTo>
                        <a:lnTo>
                          <a:pt x="1622" y="138"/>
                        </a:lnTo>
                        <a:lnTo>
                          <a:pt x="1630" y="168"/>
                        </a:lnTo>
                        <a:lnTo>
                          <a:pt x="1637" y="198"/>
                        </a:lnTo>
                        <a:lnTo>
                          <a:pt x="1645" y="227"/>
                        </a:lnTo>
                        <a:lnTo>
                          <a:pt x="1702" y="266"/>
                        </a:lnTo>
                      </a:path>
                    </a:pathLst>
                  </a:custGeom>
                  <a:solidFill>
                    <a:srgbClr val="BCBCBC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1" name="Freeform 20"/>
                  <p:cNvSpPr>
                    <a:spLocks/>
                  </p:cNvSpPr>
                  <p:nvPr/>
                </p:nvSpPr>
                <p:spPr bwMode="auto">
                  <a:xfrm>
                    <a:off x="884" y="2173"/>
                    <a:ext cx="915" cy="219"/>
                  </a:xfrm>
                  <a:custGeom>
                    <a:avLst/>
                    <a:gdLst>
                      <a:gd name="T0" fmla="*/ 40 w 915"/>
                      <a:gd name="T1" fmla="*/ 16 h 219"/>
                      <a:gd name="T2" fmla="*/ 19 w 915"/>
                      <a:gd name="T3" fmla="*/ 25 h 219"/>
                      <a:gd name="T4" fmla="*/ 21 w 915"/>
                      <a:gd name="T5" fmla="*/ 94 h 219"/>
                      <a:gd name="T6" fmla="*/ 28 w 915"/>
                      <a:gd name="T7" fmla="*/ 113 h 219"/>
                      <a:gd name="T8" fmla="*/ 21 w 915"/>
                      <a:gd name="T9" fmla="*/ 124 h 219"/>
                      <a:gd name="T10" fmla="*/ 21 w 915"/>
                      <a:gd name="T11" fmla="*/ 149 h 219"/>
                      <a:gd name="T12" fmla="*/ 59 w 915"/>
                      <a:gd name="T13" fmla="*/ 160 h 219"/>
                      <a:gd name="T14" fmla="*/ 21 w 915"/>
                      <a:gd name="T15" fmla="*/ 198 h 219"/>
                      <a:gd name="T16" fmla="*/ 0 w 915"/>
                      <a:gd name="T17" fmla="*/ 180 h 219"/>
                      <a:gd name="T18" fmla="*/ 21 w 915"/>
                      <a:gd name="T19" fmla="*/ 198 h 219"/>
                      <a:gd name="T20" fmla="*/ 78 w 915"/>
                      <a:gd name="T21" fmla="*/ 218 h 219"/>
                      <a:gd name="T22" fmla="*/ 185 w 915"/>
                      <a:gd name="T23" fmla="*/ 198 h 219"/>
                      <a:gd name="T24" fmla="*/ 168 w 915"/>
                      <a:gd name="T25" fmla="*/ 180 h 219"/>
                      <a:gd name="T26" fmla="*/ 78 w 915"/>
                      <a:gd name="T27" fmla="*/ 218 h 219"/>
                      <a:gd name="T28" fmla="*/ 70 w 915"/>
                      <a:gd name="T29" fmla="*/ 198 h 219"/>
                      <a:gd name="T30" fmla="*/ 61 w 915"/>
                      <a:gd name="T31" fmla="*/ 149 h 219"/>
                      <a:gd name="T32" fmla="*/ 45 w 915"/>
                      <a:gd name="T33" fmla="*/ 122 h 219"/>
                      <a:gd name="T34" fmla="*/ 21 w 915"/>
                      <a:gd name="T35" fmla="*/ 94 h 219"/>
                      <a:gd name="T36" fmla="*/ 390 w 915"/>
                      <a:gd name="T37" fmla="*/ 64 h 219"/>
                      <a:gd name="T38" fmla="*/ 405 w 915"/>
                      <a:gd name="T39" fmla="*/ 0 h 219"/>
                      <a:gd name="T40" fmla="*/ 390 w 915"/>
                      <a:gd name="T41" fmla="*/ 64 h 219"/>
                      <a:gd name="T42" fmla="*/ 439 w 915"/>
                      <a:gd name="T43" fmla="*/ 25 h 219"/>
                      <a:gd name="T44" fmla="*/ 452 w 915"/>
                      <a:gd name="T45" fmla="*/ 16 h 219"/>
                      <a:gd name="T46" fmla="*/ 464 w 915"/>
                      <a:gd name="T47" fmla="*/ 25 h 219"/>
                      <a:gd name="T48" fmla="*/ 515 w 915"/>
                      <a:gd name="T49" fmla="*/ 64 h 219"/>
                      <a:gd name="T50" fmla="*/ 503 w 915"/>
                      <a:gd name="T51" fmla="*/ 0 h 219"/>
                      <a:gd name="T52" fmla="*/ 528 w 915"/>
                      <a:gd name="T53" fmla="*/ 0 h 219"/>
                      <a:gd name="T54" fmla="*/ 515 w 915"/>
                      <a:gd name="T55" fmla="*/ 64 h 219"/>
                      <a:gd name="T56" fmla="*/ 562 w 915"/>
                      <a:gd name="T57" fmla="*/ 25 h 219"/>
                      <a:gd name="T58" fmla="*/ 575 w 915"/>
                      <a:gd name="T59" fmla="*/ 16 h 219"/>
                      <a:gd name="T60" fmla="*/ 589 w 915"/>
                      <a:gd name="T61" fmla="*/ 25 h 219"/>
                      <a:gd name="T62" fmla="*/ 638 w 915"/>
                      <a:gd name="T63" fmla="*/ 64 h 219"/>
                      <a:gd name="T64" fmla="*/ 626 w 915"/>
                      <a:gd name="T65" fmla="*/ 0 h 219"/>
                      <a:gd name="T66" fmla="*/ 638 w 915"/>
                      <a:gd name="T67" fmla="*/ 64 h 219"/>
                      <a:gd name="T68" fmla="*/ 787 w 915"/>
                      <a:gd name="T69" fmla="*/ 84 h 219"/>
                      <a:gd name="T70" fmla="*/ 795 w 915"/>
                      <a:gd name="T71" fmla="*/ 94 h 219"/>
                      <a:gd name="T72" fmla="*/ 819 w 915"/>
                      <a:gd name="T73" fmla="*/ 94 h 219"/>
                      <a:gd name="T74" fmla="*/ 774 w 915"/>
                      <a:gd name="T75" fmla="*/ 124 h 219"/>
                      <a:gd name="T76" fmla="*/ 770 w 915"/>
                      <a:gd name="T77" fmla="*/ 149 h 219"/>
                      <a:gd name="T78" fmla="*/ 742 w 915"/>
                      <a:gd name="T79" fmla="*/ 160 h 219"/>
                      <a:gd name="T80" fmla="*/ 749 w 915"/>
                      <a:gd name="T81" fmla="*/ 198 h 219"/>
                      <a:gd name="T82" fmla="*/ 825 w 915"/>
                      <a:gd name="T83" fmla="*/ 171 h 219"/>
                      <a:gd name="T84" fmla="*/ 814 w 915"/>
                      <a:gd name="T85" fmla="*/ 218 h 219"/>
                      <a:gd name="T86" fmla="*/ 903 w 915"/>
                      <a:gd name="T87" fmla="*/ 180 h 219"/>
                      <a:gd name="T88" fmla="*/ 899 w 915"/>
                      <a:gd name="T89" fmla="*/ 91 h 219"/>
                      <a:gd name="T90" fmla="*/ 814 w 915"/>
                      <a:gd name="T91" fmla="*/ 218 h 219"/>
                      <a:gd name="T92" fmla="*/ 749 w 915"/>
                      <a:gd name="T93" fmla="*/ 198 h 219"/>
                      <a:gd name="T94" fmla="*/ 647 w 915"/>
                      <a:gd name="T95" fmla="*/ 218 h 219"/>
                      <a:gd name="T96" fmla="*/ 659 w 915"/>
                      <a:gd name="T97" fmla="*/ 171 h 219"/>
                      <a:gd name="T98" fmla="*/ 647 w 915"/>
                      <a:gd name="T99" fmla="*/ 218 h 219"/>
                      <a:gd name="T100" fmla="*/ 740 w 915"/>
                      <a:gd name="T101" fmla="*/ 180 h 219"/>
                      <a:gd name="T102" fmla="*/ 730 w 915"/>
                      <a:gd name="T103" fmla="*/ 171 h 219"/>
                      <a:gd name="T104" fmla="*/ 761 w 915"/>
                      <a:gd name="T105" fmla="*/ 149 h 219"/>
                      <a:gd name="T106" fmla="*/ 806 w 915"/>
                      <a:gd name="T107" fmla="*/ 124 h 219"/>
                      <a:gd name="T108" fmla="*/ 774 w 915"/>
                      <a:gd name="T109" fmla="*/ 94 h 219"/>
                      <a:gd name="T110" fmla="*/ 785 w 915"/>
                      <a:gd name="T111" fmla="*/ 64 h 219"/>
                      <a:gd name="T112" fmla="*/ 30 w 915"/>
                      <a:gd name="T113" fmla="*/ 64 h 219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915"/>
                      <a:gd name="T172" fmla="*/ 0 h 219"/>
                      <a:gd name="T173" fmla="*/ 915 w 915"/>
                      <a:gd name="T174" fmla="*/ 219 h 219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915" h="219">
                        <a:moveTo>
                          <a:pt x="30" y="64"/>
                        </a:moveTo>
                        <a:lnTo>
                          <a:pt x="40" y="16"/>
                        </a:lnTo>
                        <a:lnTo>
                          <a:pt x="26" y="0"/>
                        </a:lnTo>
                        <a:lnTo>
                          <a:pt x="19" y="25"/>
                        </a:lnTo>
                        <a:lnTo>
                          <a:pt x="30" y="64"/>
                        </a:lnTo>
                        <a:lnTo>
                          <a:pt x="21" y="94"/>
                        </a:lnTo>
                        <a:lnTo>
                          <a:pt x="32" y="94"/>
                        </a:lnTo>
                        <a:lnTo>
                          <a:pt x="28" y="113"/>
                        </a:lnTo>
                        <a:lnTo>
                          <a:pt x="40" y="149"/>
                        </a:lnTo>
                        <a:lnTo>
                          <a:pt x="21" y="124"/>
                        </a:lnTo>
                        <a:lnTo>
                          <a:pt x="17" y="136"/>
                        </a:lnTo>
                        <a:lnTo>
                          <a:pt x="21" y="149"/>
                        </a:lnTo>
                        <a:lnTo>
                          <a:pt x="61" y="149"/>
                        </a:lnTo>
                        <a:lnTo>
                          <a:pt x="59" y="160"/>
                        </a:lnTo>
                        <a:lnTo>
                          <a:pt x="70" y="198"/>
                        </a:lnTo>
                        <a:lnTo>
                          <a:pt x="21" y="198"/>
                        </a:lnTo>
                        <a:lnTo>
                          <a:pt x="2" y="171"/>
                        </a:lnTo>
                        <a:lnTo>
                          <a:pt x="0" y="180"/>
                        </a:lnTo>
                        <a:lnTo>
                          <a:pt x="11" y="218"/>
                        </a:lnTo>
                        <a:lnTo>
                          <a:pt x="21" y="198"/>
                        </a:lnTo>
                        <a:lnTo>
                          <a:pt x="85" y="198"/>
                        </a:lnTo>
                        <a:lnTo>
                          <a:pt x="78" y="218"/>
                        </a:lnTo>
                        <a:lnTo>
                          <a:pt x="178" y="218"/>
                        </a:lnTo>
                        <a:lnTo>
                          <a:pt x="185" y="198"/>
                        </a:lnTo>
                        <a:lnTo>
                          <a:pt x="170" y="171"/>
                        </a:lnTo>
                        <a:lnTo>
                          <a:pt x="168" y="180"/>
                        </a:lnTo>
                        <a:lnTo>
                          <a:pt x="178" y="218"/>
                        </a:lnTo>
                        <a:lnTo>
                          <a:pt x="78" y="218"/>
                        </a:lnTo>
                        <a:lnTo>
                          <a:pt x="85" y="198"/>
                        </a:lnTo>
                        <a:lnTo>
                          <a:pt x="70" y="198"/>
                        </a:lnTo>
                        <a:lnTo>
                          <a:pt x="78" y="173"/>
                        </a:lnTo>
                        <a:lnTo>
                          <a:pt x="61" y="149"/>
                        </a:lnTo>
                        <a:lnTo>
                          <a:pt x="40" y="149"/>
                        </a:lnTo>
                        <a:lnTo>
                          <a:pt x="45" y="122"/>
                        </a:lnTo>
                        <a:lnTo>
                          <a:pt x="32" y="94"/>
                        </a:lnTo>
                        <a:lnTo>
                          <a:pt x="21" y="94"/>
                        </a:lnTo>
                        <a:lnTo>
                          <a:pt x="30" y="64"/>
                        </a:lnTo>
                        <a:lnTo>
                          <a:pt x="390" y="64"/>
                        </a:lnTo>
                        <a:lnTo>
                          <a:pt x="394" y="16"/>
                        </a:lnTo>
                        <a:lnTo>
                          <a:pt x="405" y="0"/>
                        </a:lnTo>
                        <a:lnTo>
                          <a:pt x="401" y="25"/>
                        </a:lnTo>
                        <a:lnTo>
                          <a:pt x="390" y="64"/>
                        </a:lnTo>
                        <a:lnTo>
                          <a:pt x="452" y="64"/>
                        </a:lnTo>
                        <a:lnTo>
                          <a:pt x="439" y="25"/>
                        </a:lnTo>
                        <a:lnTo>
                          <a:pt x="443" y="0"/>
                        </a:lnTo>
                        <a:lnTo>
                          <a:pt x="452" y="16"/>
                        </a:lnTo>
                        <a:lnTo>
                          <a:pt x="466" y="0"/>
                        </a:lnTo>
                        <a:lnTo>
                          <a:pt x="464" y="25"/>
                        </a:lnTo>
                        <a:lnTo>
                          <a:pt x="452" y="64"/>
                        </a:lnTo>
                        <a:lnTo>
                          <a:pt x="515" y="64"/>
                        </a:lnTo>
                        <a:lnTo>
                          <a:pt x="501" y="25"/>
                        </a:lnTo>
                        <a:lnTo>
                          <a:pt x="503" y="0"/>
                        </a:lnTo>
                        <a:lnTo>
                          <a:pt x="515" y="16"/>
                        </a:lnTo>
                        <a:lnTo>
                          <a:pt x="528" y="0"/>
                        </a:lnTo>
                        <a:lnTo>
                          <a:pt x="526" y="25"/>
                        </a:lnTo>
                        <a:lnTo>
                          <a:pt x="515" y="64"/>
                        </a:lnTo>
                        <a:lnTo>
                          <a:pt x="575" y="64"/>
                        </a:lnTo>
                        <a:lnTo>
                          <a:pt x="562" y="25"/>
                        </a:lnTo>
                        <a:lnTo>
                          <a:pt x="564" y="0"/>
                        </a:lnTo>
                        <a:lnTo>
                          <a:pt x="575" y="16"/>
                        </a:lnTo>
                        <a:lnTo>
                          <a:pt x="589" y="0"/>
                        </a:lnTo>
                        <a:lnTo>
                          <a:pt x="589" y="25"/>
                        </a:lnTo>
                        <a:lnTo>
                          <a:pt x="575" y="64"/>
                        </a:lnTo>
                        <a:lnTo>
                          <a:pt x="638" y="64"/>
                        </a:lnTo>
                        <a:lnTo>
                          <a:pt x="624" y="25"/>
                        </a:lnTo>
                        <a:lnTo>
                          <a:pt x="626" y="0"/>
                        </a:lnTo>
                        <a:lnTo>
                          <a:pt x="638" y="16"/>
                        </a:lnTo>
                        <a:lnTo>
                          <a:pt x="638" y="64"/>
                        </a:lnTo>
                        <a:lnTo>
                          <a:pt x="785" y="64"/>
                        </a:lnTo>
                        <a:lnTo>
                          <a:pt x="787" y="84"/>
                        </a:lnTo>
                        <a:lnTo>
                          <a:pt x="783" y="94"/>
                        </a:lnTo>
                        <a:lnTo>
                          <a:pt x="795" y="94"/>
                        </a:lnTo>
                        <a:lnTo>
                          <a:pt x="806" y="124"/>
                        </a:lnTo>
                        <a:lnTo>
                          <a:pt x="819" y="94"/>
                        </a:lnTo>
                        <a:lnTo>
                          <a:pt x="821" y="124"/>
                        </a:lnTo>
                        <a:lnTo>
                          <a:pt x="774" y="124"/>
                        </a:lnTo>
                        <a:lnTo>
                          <a:pt x="774" y="136"/>
                        </a:lnTo>
                        <a:lnTo>
                          <a:pt x="770" y="149"/>
                        </a:lnTo>
                        <a:lnTo>
                          <a:pt x="742" y="147"/>
                        </a:lnTo>
                        <a:lnTo>
                          <a:pt x="742" y="160"/>
                        </a:lnTo>
                        <a:lnTo>
                          <a:pt x="740" y="171"/>
                        </a:lnTo>
                        <a:lnTo>
                          <a:pt x="749" y="198"/>
                        </a:lnTo>
                        <a:lnTo>
                          <a:pt x="812" y="198"/>
                        </a:lnTo>
                        <a:lnTo>
                          <a:pt x="825" y="171"/>
                        </a:lnTo>
                        <a:lnTo>
                          <a:pt x="825" y="180"/>
                        </a:lnTo>
                        <a:lnTo>
                          <a:pt x="814" y="218"/>
                        </a:lnTo>
                        <a:lnTo>
                          <a:pt x="914" y="218"/>
                        </a:lnTo>
                        <a:lnTo>
                          <a:pt x="903" y="180"/>
                        </a:lnTo>
                        <a:lnTo>
                          <a:pt x="888" y="64"/>
                        </a:lnTo>
                        <a:lnTo>
                          <a:pt x="899" y="91"/>
                        </a:lnTo>
                        <a:lnTo>
                          <a:pt x="914" y="218"/>
                        </a:lnTo>
                        <a:lnTo>
                          <a:pt x="814" y="218"/>
                        </a:lnTo>
                        <a:lnTo>
                          <a:pt x="812" y="198"/>
                        </a:lnTo>
                        <a:lnTo>
                          <a:pt x="749" y="198"/>
                        </a:lnTo>
                        <a:lnTo>
                          <a:pt x="751" y="218"/>
                        </a:lnTo>
                        <a:lnTo>
                          <a:pt x="647" y="218"/>
                        </a:lnTo>
                        <a:lnTo>
                          <a:pt x="647" y="196"/>
                        </a:lnTo>
                        <a:lnTo>
                          <a:pt x="659" y="171"/>
                        </a:lnTo>
                        <a:lnTo>
                          <a:pt x="659" y="180"/>
                        </a:lnTo>
                        <a:lnTo>
                          <a:pt x="647" y="218"/>
                        </a:lnTo>
                        <a:lnTo>
                          <a:pt x="751" y="218"/>
                        </a:lnTo>
                        <a:lnTo>
                          <a:pt x="740" y="180"/>
                        </a:lnTo>
                        <a:lnTo>
                          <a:pt x="740" y="171"/>
                        </a:lnTo>
                        <a:lnTo>
                          <a:pt x="730" y="171"/>
                        </a:lnTo>
                        <a:lnTo>
                          <a:pt x="742" y="147"/>
                        </a:lnTo>
                        <a:lnTo>
                          <a:pt x="761" y="149"/>
                        </a:lnTo>
                        <a:lnTo>
                          <a:pt x="774" y="124"/>
                        </a:lnTo>
                        <a:lnTo>
                          <a:pt x="806" y="124"/>
                        </a:lnTo>
                        <a:lnTo>
                          <a:pt x="795" y="94"/>
                        </a:lnTo>
                        <a:lnTo>
                          <a:pt x="774" y="94"/>
                        </a:lnTo>
                        <a:lnTo>
                          <a:pt x="774" y="89"/>
                        </a:lnTo>
                        <a:lnTo>
                          <a:pt x="785" y="64"/>
                        </a:lnTo>
                        <a:lnTo>
                          <a:pt x="390" y="64"/>
                        </a:lnTo>
                        <a:lnTo>
                          <a:pt x="30" y="64"/>
                        </a:lnTo>
                      </a:path>
                    </a:pathLst>
                  </a:custGeom>
                  <a:solidFill>
                    <a:srgbClr val="7A7A7A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2" name="Freeform 21"/>
                  <p:cNvSpPr>
                    <a:spLocks/>
                  </p:cNvSpPr>
                  <p:nvPr/>
                </p:nvSpPr>
                <p:spPr bwMode="auto">
                  <a:xfrm>
                    <a:off x="1805" y="2173"/>
                    <a:ext cx="215" cy="219"/>
                  </a:xfrm>
                  <a:custGeom>
                    <a:avLst/>
                    <a:gdLst>
                      <a:gd name="T0" fmla="*/ 185 w 215"/>
                      <a:gd name="T1" fmla="*/ 91 h 219"/>
                      <a:gd name="T2" fmla="*/ 176 w 215"/>
                      <a:gd name="T3" fmla="*/ 64 h 219"/>
                      <a:gd name="T4" fmla="*/ 181 w 215"/>
                      <a:gd name="T5" fmla="*/ 64 h 219"/>
                      <a:gd name="T6" fmla="*/ 176 w 215"/>
                      <a:gd name="T7" fmla="*/ 16 h 219"/>
                      <a:gd name="T8" fmla="*/ 165 w 215"/>
                      <a:gd name="T9" fmla="*/ 0 h 219"/>
                      <a:gd name="T10" fmla="*/ 128 w 215"/>
                      <a:gd name="T11" fmla="*/ 0 h 219"/>
                      <a:gd name="T12" fmla="*/ 115 w 215"/>
                      <a:gd name="T13" fmla="*/ 16 h 219"/>
                      <a:gd name="T14" fmla="*/ 106 w 215"/>
                      <a:gd name="T15" fmla="*/ 0 h 219"/>
                      <a:gd name="T16" fmla="*/ 70 w 215"/>
                      <a:gd name="T17" fmla="*/ 0 h 219"/>
                      <a:gd name="T18" fmla="*/ 57 w 215"/>
                      <a:gd name="T19" fmla="*/ 16 h 219"/>
                      <a:gd name="T20" fmla="*/ 46 w 215"/>
                      <a:gd name="T21" fmla="*/ 0 h 219"/>
                      <a:gd name="T22" fmla="*/ 11 w 215"/>
                      <a:gd name="T23" fmla="*/ 0 h 219"/>
                      <a:gd name="T24" fmla="*/ 0 w 215"/>
                      <a:gd name="T25" fmla="*/ 15 h 219"/>
                      <a:gd name="T26" fmla="*/ 2 w 215"/>
                      <a:gd name="T27" fmla="*/ 64 h 219"/>
                      <a:gd name="T28" fmla="*/ 139 w 215"/>
                      <a:gd name="T29" fmla="*/ 64 h 219"/>
                      <a:gd name="T30" fmla="*/ 126 w 215"/>
                      <a:gd name="T31" fmla="*/ 91 h 219"/>
                      <a:gd name="T32" fmla="*/ 115 w 215"/>
                      <a:gd name="T33" fmla="*/ 64 h 219"/>
                      <a:gd name="T34" fmla="*/ 79 w 215"/>
                      <a:gd name="T35" fmla="*/ 64 h 219"/>
                      <a:gd name="T36" fmla="*/ 66 w 215"/>
                      <a:gd name="T37" fmla="*/ 91 h 219"/>
                      <a:gd name="T38" fmla="*/ 55 w 215"/>
                      <a:gd name="T39" fmla="*/ 64 h 219"/>
                      <a:gd name="T40" fmla="*/ 16 w 215"/>
                      <a:gd name="T41" fmla="*/ 64 h 219"/>
                      <a:gd name="T42" fmla="*/ 4 w 215"/>
                      <a:gd name="T43" fmla="*/ 91 h 219"/>
                      <a:gd name="T44" fmla="*/ 11 w 215"/>
                      <a:gd name="T45" fmla="*/ 149 h 219"/>
                      <a:gd name="T46" fmla="*/ 91 w 215"/>
                      <a:gd name="T47" fmla="*/ 149 h 219"/>
                      <a:gd name="T48" fmla="*/ 79 w 215"/>
                      <a:gd name="T49" fmla="*/ 174 h 219"/>
                      <a:gd name="T50" fmla="*/ 80 w 215"/>
                      <a:gd name="T51" fmla="*/ 196 h 219"/>
                      <a:gd name="T52" fmla="*/ 73 w 215"/>
                      <a:gd name="T53" fmla="*/ 171 h 219"/>
                      <a:gd name="T54" fmla="*/ 31 w 215"/>
                      <a:gd name="T55" fmla="*/ 171 h 219"/>
                      <a:gd name="T56" fmla="*/ 18 w 215"/>
                      <a:gd name="T57" fmla="*/ 198 h 219"/>
                      <a:gd name="T58" fmla="*/ 22 w 215"/>
                      <a:gd name="T59" fmla="*/ 218 h 219"/>
                      <a:gd name="T60" fmla="*/ 214 w 215"/>
                      <a:gd name="T61" fmla="*/ 218 h 219"/>
                      <a:gd name="T62" fmla="*/ 209 w 215"/>
                      <a:gd name="T63" fmla="*/ 198 h 219"/>
                      <a:gd name="T64" fmla="*/ 199 w 215"/>
                      <a:gd name="T65" fmla="*/ 171 h 219"/>
                      <a:gd name="T66" fmla="*/ 157 w 215"/>
                      <a:gd name="T67" fmla="*/ 171 h 219"/>
                      <a:gd name="T68" fmla="*/ 146 w 215"/>
                      <a:gd name="T69" fmla="*/ 198 h 219"/>
                      <a:gd name="T70" fmla="*/ 141 w 215"/>
                      <a:gd name="T71" fmla="*/ 176 h 219"/>
                      <a:gd name="T72" fmla="*/ 130 w 215"/>
                      <a:gd name="T73" fmla="*/ 149 h 219"/>
                      <a:gd name="T74" fmla="*/ 198 w 215"/>
                      <a:gd name="T75" fmla="*/ 149 h 219"/>
                      <a:gd name="T76" fmla="*/ 185 w 215"/>
                      <a:gd name="T77" fmla="*/ 91 h 219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215"/>
                      <a:gd name="T118" fmla="*/ 0 h 219"/>
                      <a:gd name="T119" fmla="*/ 215 w 215"/>
                      <a:gd name="T120" fmla="*/ 219 h 219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215" h="219">
                        <a:moveTo>
                          <a:pt x="185" y="91"/>
                        </a:moveTo>
                        <a:lnTo>
                          <a:pt x="176" y="64"/>
                        </a:lnTo>
                        <a:lnTo>
                          <a:pt x="181" y="64"/>
                        </a:lnTo>
                        <a:lnTo>
                          <a:pt x="176" y="16"/>
                        </a:lnTo>
                        <a:lnTo>
                          <a:pt x="165" y="0"/>
                        </a:lnTo>
                        <a:lnTo>
                          <a:pt x="128" y="0"/>
                        </a:lnTo>
                        <a:lnTo>
                          <a:pt x="115" y="16"/>
                        </a:lnTo>
                        <a:lnTo>
                          <a:pt x="106" y="0"/>
                        </a:lnTo>
                        <a:lnTo>
                          <a:pt x="70" y="0"/>
                        </a:lnTo>
                        <a:lnTo>
                          <a:pt x="57" y="16"/>
                        </a:lnTo>
                        <a:lnTo>
                          <a:pt x="46" y="0"/>
                        </a:lnTo>
                        <a:lnTo>
                          <a:pt x="11" y="0"/>
                        </a:lnTo>
                        <a:lnTo>
                          <a:pt x="0" y="15"/>
                        </a:lnTo>
                        <a:lnTo>
                          <a:pt x="2" y="64"/>
                        </a:lnTo>
                        <a:lnTo>
                          <a:pt x="139" y="64"/>
                        </a:lnTo>
                        <a:lnTo>
                          <a:pt x="126" y="91"/>
                        </a:lnTo>
                        <a:lnTo>
                          <a:pt x="115" y="64"/>
                        </a:lnTo>
                        <a:lnTo>
                          <a:pt x="79" y="64"/>
                        </a:lnTo>
                        <a:lnTo>
                          <a:pt x="66" y="91"/>
                        </a:lnTo>
                        <a:lnTo>
                          <a:pt x="55" y="64"/>
                        </a:lnTo>
                        <a:lnTo>
                          <a:pt x="16" y="64"/>
                        </a:lnTo>
                        <a:lnTo>
                          <a:pt x="4" y="91"/>
                        </a:lnTo>
                        <a:lnTo>
                          <a:pt x="11" y="149"/>
                        </a:lnTo>
                        <a:lnTo>
                          <a:pt x="91" y="149"/>
                        </a:lnTo>
                        <a:lnTo>
                          <a:pt x="79" y="174"/>
                        </a:lnTo>
                        <a:lnTo>
                          <a:pt x="80" y="196"/>
                        </a:lnTo>
                        <a:lnTo>
                          <a:pt x="73" y="171"/>
                        </a:lnTo>
                        <a:lnTo>
                          <a:pt x="31" y="171"/>
                        </a:lnTo>
                        <a:lnTo>
                          <a:pt x="18" y="198"/>
                        </a:lnTo>
                        <a:lnTo>
                          <a:pt x="22" y="218"/>
                        </a:lnTo>
                        <a:lnTo>
                          <a:pt x="214" y="218"/>
                        </a:lnTo>
                        <a:lnTo>
                          <a:pt x="209" y="198"/>
                        </a:lnTo>
                        <a:lnTo>
                          <a:pt x="199" y="171"/>
                        </a:lnTo>
                        <a:lnTo>
                          <a:pt x="157" y="171"/>
                        </a:lnTo>
                        <a:lnTo>
                          <a:pt x="146" y="198"/>
                        </a:lnTo>
                        <a:lnTo>
                          <a:pt x="141" y="176"/>
                        </a:lnTo>
                        <a:lnTo>
                          <a:pt x="130" y="149"/>
                        </a:lnTo>
                        <a:lnTo>
                          <a:pt x="198" y="149"/>
                        </a:lnTo>
                        <a:lnTo>
                          <a:pt x="185" y="91"/>
                        </a:lnTo>
                      </a:path>
                    </a:pathLst>
                  </a:custGeom>
                  <a:solidFill>
                    <a:srgbClr val="DDDDDD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3" name="Freeform 22"/>
                  <p:cNvSpPr>
                    <a:spLocks/>
                  </p:cNvSpPr>
                  <p:nvPr/>
                </p:nvSpPr>
                <p:spPr bwMode="auto">
                  <a:xfrm>
                    <a:off x="2036" y="2274"/>
                    <a:ext cx="191" cy="80"/>
                  </a:xfrm>
                  <a:custGeom>
                    <a:avLst/>
                    <a:gdLst>
                      <a:gd name="T0" fmla="*/ 20 w 191"/>
                      <a:gd name="T1" fmla="*/ 71 h 80"/>
                      <a:gd name="T2" fmla="*/ 13 w 191"/>
                      <a:gd name="T3" fmla="*/ 50 h 80"/>
                      <a:gd name="T4" fmla="*/ 7 w 191"/>
                      <a:gd name="T5" fmla="*/ 27 h 80"/>
                      <a:gd name="T6" fmla="*/ 0 w 191"/>
                      <a:gd name="T7" fmla="*/ 0 h 80"/>
                      <a:gd name="T8" fmla="*/ 45 w 191"/>
                      <a:gd name="T9" fmla="*/ 17 h 80"/>
                      <a:gd name="T10" fmla="*/ 62 w 191"/>
                      <a:gd name="T11" fmla="*/ 0 h 80"/>
                      <a:gd name="T12" fmla="*/ 105 w 191"/>
                      <a:gd name="T13" fmla="*/ 17 h 80"/>
                      <a:gd name="T14" fmla="*/ 123 w 191"/>
                      <a:gd name="T15" fmla="*/ 0 h 80"/>
                      <a:gd name="T16" fmla="*/ 168 w 191"/>
                      <a:gd name="T17" fmla="*/ 17 h 80"/>
                      <a:gd name="T18" fmla="*/ 105 w 191"/>
                      <a:gd name="T19" fmla="*/ 17 h 80"/>
                      <a:gd name="T20" fmla="*/ 45 w 191"/>
                      <a:gd name="T21" fmla="*/ 17 h 80"/>
                      <a:gd name="T22" fmla="*/ 7 w 191"/>
                      <a:gd name="T23" fmla="*/ 27 h 80"/>
                      <a:gd name="T24" fmla="*/ 51 w 191"/>
                      <a:gd name="T25" fmla="*/ 40 h 80"/>
                      <a:gd name="T26" fmla="*/ 69 w 191"/>
                      <a:gd name="T27" fmla="*/ 27 h 80"/>
                      <a:gd name="T28" fmla="*/ 114 w 191"/>
                      <a:gd name="T29" fmla="*/ 40 h 80"/>
                      <a:gd name="T30" fmla="*/ 130 w 191"/>
                      <a:gd name="T31" fmla="*/ 27 h 80"/>
                      <a:gd name="T32" fmla="*/ 176 w 191"/>
                      <a:gd name="T33" fmla="*/ 40 h 80"/>
                      <a:gd name="T34" fmla="*/ 114 w 191"/>
                      <a:gd name="T35" fmla="*/ 40 h 80"/>
                      <a:gd name="T36" fmla="*/ 51 w 191"/>
                      <a:gd name="T37" fmla="*/ 40 h 80"/>
                      <a:gd name="T38" fmla="*/ 13 w 191"/>
                      <a:gd name="T39" fmla="*/ 50 h 80"/>
                      <a:gd name="T40" fmla="*/ 56 w 191"/>
                      <a:gd name="T41" fmla="*/ 61 h 80"/>
                      <a:gd name="T42" fmla="*/ 74 w 191"/>
                      <a:gd name="T43" fmla="*/ 50 h 80"/>
                      <a:gd name="T44" fmla="*/ 121 w 191"/>
                      <a:gd name="T45" fmla="*/ 61 h 80"/>
                      <a:gd name="T46" fmla="*/ 138 w 191"/>
                      <a:gd name="T47" fmla="*/ 50 h 80"/>
                      <a:gd name="T48" fmla="*/ 183 w 191"/>
                      <a:gd name="T49" fmla="*/ 61 h 80"/>
                      <a:gd name="T50" fmla="*/ 121 w 191"/>
                      <a:gd name="T51" fmla="*/ 61 h 80"/>
                      <a:gd name="T52" fmla="*/ 56 w 191"/>
                      <a:gd name="T53" fmla="*/ 61 h 80"/>
                      <a:gd name="T54" fmla="*/ 20 w 191"/>
                      <a:gd name="T55" fmla="*/ 71 h 80"/>
                      <a:gd name="T56" fmla="*/ 128 w 191"/>
                      <a:gd name="T57" fmla="*/ 79 h 80"/>
                      <a:gd name="T58" fmla="*/ 145 w 191"/>
                      <a:gd name="T59" fmla="*/ 71 h 80"/>
                      <a:gd name="T60" fmla="*/ 190 w 191"/>
                      <a:gd name="T61" fmla="*/ 79 h 80"/>
                      <a:gd name="T62" fmla="*/ 128 w 191"/>
                      <a:gd name="T63" fmla="*/ 79 h 80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91"/>
                      <a:gd name="T97" fmla="*/ 0 h 80"/>
                      <a:gd name="T98" fmla="*/ 191 w 191"/>
                      <a:gd name="T99" fmla="*/ 80 h 80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91" h="80">
                        <a:moveTo>
                          <a:pt x="24" y="79"/>
                        </a:moveTo>
                        <a:lnTo>
                          <a:pt x="20" y="71"/>
                        </a:lnTo>
                        <a:lnTo>
                          <a:pt x="16" y="61"/>
                        </a:lnTo>
                        <a:lnTo>
                          <a:pt x="13" y="50"/>
                        </a:lnTo>
                        <a:lnTo>
                          <a:pt x="11" y="40"/>
                        </a:lnTo>
                        <a:lnTo>
                          <a:pt x="7" y="27"/>
                        </a:lnTo>
                        <a:lnTo>
                          <a:pt x="5" y="17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5" y="17"/>
                        </a:lnTo>
                        <a:lnTo>
                          <a:pt x="67" y="17"/>
                        </a:lnTo>
                        <a:lnTo>
                          <a:pt x="62" y="0"/>
                        </a:lnTo>
                        <a:lnTo>
                          <a:pt x="100" y="0"/>
                        </a:lnTo>
                        <a:lnTo>
                          <a:pt x="105" y="17"/>
                        </a:lnTo>
                        <a:lnTo>
                          <a:pt x="128" y="17"/>
                        </a:lnTo>
                        <a:lnTo>
                          <a:pt x="123" y="0"/>
                        </a:lnTo>
                        <a:lnTo>
                          <a:pt x="161" y="0"/>
                        </a:lnTo>
                        <a:lnTo>
                          <a:pt x="168" y="17"/>
                        </a:lnTo>
                        <a:lnTo>
                          <a:pt x="128" y="17"/>
                        </a:lnTo>
                        <a:lnTo>
                          <a:pt x="105" y="17"/>
                        </a:lnTo>
                        <a:lnTo>
                          <a:pt x="67" y="17"/>
                        </a:lnTo>
                        <a:lnTo>
                          <a:pt x="45" y="17"/>
                        </a:lnTo>
                        <a:lnTo>
                          <a:pt x="5" y="17"/>
                        </a:lnTo>
                        <a:lnTo>
                          <a:pt x="7" y="27"/>
                        </a:lnTo>
                        <a:lnTo>
                          <a:pt x="47" y="27"/>
                        </a:lnTo>
                        <a:lnTo>
                          <a:pt x="51" y="40"/>
                        </a:lnTo>
                        <a:lnTo>
                          <a:pt x="72" y="40"/>
                        </a:lnTo>
                        <a:lnTo>
                          <a:pt x="69" y="27"/>
                        </a:lnTo>
                        <a:lnTo>
                          <a:pt x="109" y="27"/>
                        </a:lnTo>
                        <a:lnTo>
                          <a:pt x="114" y="40"/>
                        </a:lnTo>
                        <a:lnTo>
                          <a:pt x="136" y="40"/>
                        </a:lnTo>
                        <a:lnTo>
                          <a:pt x="130" y="27"/>
                        </a:lnTo>
                        <a:lnTo>
                          <a:pt x="170" y="27"/>
                        </a:lnTo>
                        <a:lnTo>
                          <a:pt x="176" y="40"/>
                        </a:lnTo>
                        <a:lnTo>
                          <a:pt x="136" y="40"/>
                        </a:lnTo>
                        <a:lnTo>
                          <a:pt x="114" y="40"/>
                        </a:lnTo>
                        <a:lnTo>
                          <a:pt x="72" y="40"/>
                        </a:lnTo>
                        <a:lnTo>
                          <a:pt x="51" y="40"/>
                        </a:lnTo>
                        <a:lnTo>
                          <a:pt x="11" y="40"/>
                        </a:lnTo>
                        <a:lnTo>
                          <a:pt x="13" y="50"/>
                        </a:lnTo>
                        <a:lnTo>
                          <a:pt x="54" y="50"/>
                        </a:lnTo>
                        <a:lnTo>
                          <a:pt x="56" y="61"/>
                        </a:lnTo>
                        <a:lnTo>
                          <a:pt x="80" y="61"/>
                        </a:lnTo>
                        <a:lnTo>
                          <a:pt x="74" y="50"/>
                        </a:lnTo>
                        <a:lnTo>
                          <a:pt x="118" y="50"/>
                        </a:lnTo>
                        <a:lnTo>
                          <a:pt x="121" y="61"/>
                        </a:lnTo>
                        <a:lnTo>
                          <a:pt x="143" y="61"/>
                        </a:lnTo>
                        <a:lnTo>
                          <a:pt x="138" y="50"/>
                        </a:lnTo>
                        <a:lnTo>
                          <a:pt x="179" y="50"/>
                        </a:lnTo>
                        <a:lnTo>
                          <a:pt x="183" y="61"/>
                        </a:lnTo>
                        <a:lnTo>
                          <a:pt x="143" y="61"/>
                        </a:lnTo>
                        <a:lnTo>
                          <a:pt x="121" y="61"/>
                        </a:lnTo>
                        <a:lnTo>
                          <a:pt x="80" y="61"/>
                        </a:lnTo>
                        <a:lnTo>
                          <a:pt x="56" y="61"/>
                        </a:lnTo>
                        <a:lnTo>
                          <a:pt x="16" y="61"/>
                        </a:lnTo>
                        <a:lnTo>
                          <a:pt x="20" y="71"/>
                        </a:lnTo>
                        <a:lnTo>
                          <a:pt x="125" y="71"/>
                        </a:lnTo>
                        <a:lnTo>
                          <a:pt x="128" y="79"/>
                        </a:lnTo>
                        <a:lnTo>
                          <a:pt x="150" y="79"/>
                        </a:lnTo>
                        <a:lnTo>
                          <a:pt x="145" y="71"/>
                        </a:lnTo>
                        <a:lnTo>
                          <a:pt x="186" y="71"/>
                        </a:lnTo>
                        <a:lnTo>
                          <a:pt x="190" y="79"/>
                        </a:lnTo>
                        <a:lnTo>
                          <a:pt x="150" y="79"/>
                        </a:lnTo>
                        <a:lnTo>
                          <a:pt x="128" y="79"/>
                        </a:lnTo>
                        <a:lnTo>
                          <a:pt x="24" y="7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4" name="Freeform 23"/>
                  <p:cNvSpPr>
                    <a:spLocks/>
                  </p:cNvSpPr>
                  <p:nvPr/>
                </p:nvSpPr>
                <p:spPr bwMode="auto">
                  <a:xfrm>
                    <a:off x="1129" y="2173"/>
                    <a:ext cx="296" cy="171"/>
                  </a:xfrm>
                  <a:custGeom>
                    <a:avLst/>
                    <a:gdLst>
                      <a:gd name="T0" fmla="*/ 138 w 296"/>
                      <a:gd name="T1" fmla="*/ 83 h 171"/>
                      <a:gd name="T2" fmla="*/ 168 w 296"/>
                      <a:gd name="T3" fmla="*/ 94 h 171"/>
                      <a:gd name="T4" fmla="*/ 170 w 296"/>
                      <a:gd name="T5" fmla="*/ 123 h 171"/>
                      <a:gd name="T6" fmla="*/ 177 w 296"/>
                      <a:gd name="T7" fmla="*/ 137 h 171"/>
                      <a:gd name="T8" fmla="*/ 208 w 296"/>
                      <a:gd name="T9" fmla="*/ 148 h 171"/>
                      <a:gd name="T10" fmla="*/ 210 w 296"/>
                      <a:gd name="T11" fmla="*/ 170 h 171"/>
                      <a:gd name="T12" fmla="*/ 168 w 296"/>
                      <a:gd name="T13" fmla="*/ 148 h 171"/>
                      <a:gd name="T14" fmla="*/ 144 w 296"/>
                      <a:gd name="T15" fmla="*/ 148 h 171"/>
                      <a:gd name="T16" fmla="*/ 140 w 296"/>
                      <a:gd name="T17" fmla="*/ 123 h 171"/>
                      <a:gd name="T18" fmla="*/ 120 w 296"/>
                      <a:gd name="T19" fmla="*/ 132 h 171"/>
                      <a:gd name="T20" fmla="*/ 129 w 296"/>
                      <a:gd name="T21" fmla="*/ 94 h 171"/>
                      <a:gd name="T22" fmla="*/ 105 w 296"/>
                      <a:gd name="T23" fmla="*/ 94 h 171"/>
                      <a:gd name="T24" fmla="*/ 101 w 296"/>
                      <a:gd name="T25" fmla="*/ 63 h 171"/>
                      <a:gd name="T26" fmla="*/ 77 w 296"/>
                      <a:gd name="T27" fmla="*/ 63 h 171"/>
                      <a:gd name="T28" fmla="*/ 79 w 296"/>
                      <a:gd name="T29" fmla="*/ 94 h 171"/>
                      <a:gd name="T30" fmla="*/ 105 w 296"/>
                      <a:gd name="T31" fmla="*/ 112 h 171"/>
                      <a:gd name="T32" fmla="*/ 116 w 296"/>
                      <a:gd name="T33" fmla="*/ 123 h 171"/>
                      <a:gd name="T34" fmla="*/ 118 w 296"/>
                      <a:gd name="T35" fmla="*/ 148 h 171"/>
                      <a:gd name="T36" fmla="*/ 142 w 296"/>
                      <a:gd name="T37" fmla="*/ 159 h 171"/>
                      <a:gd name="T38" fmla="*/ 98 w 296"/>
                      <a:gd name="T39" fmla="*/ 170 h 171"/>
                      <a:gd name="T40" fmla="*/ 103 w 296"/>
                      <a:gd name="T41" fmla="*/ 148 h 171"/>
                      <a:gd name="T42" fmla="*/ 79 w 296"/>
                      <a:gd name="T43" fmla="*/ 148 h 171"/>
                      <a:gd name="T44" fmla="*/ 76 w 296"/>
                      <a:gd name="T45" fmla="*/ 123 h 171"/>
                      <a:gd name="T46" fmla="*/ 57 w 296"/>
                      <a:gd name="T47" fmla="*/ 132 h 171"/>
                      <a:gd name="T48" fmla="*/ 55 w 296"/>
                      <a:gd name="T49" fmla="*/ 121 h 171"/>
                      <a:gd name="T50" fmla="*/ 33 w 296"/>
                      <a:gd name="T51" fmla="*/ 94 h 171"/>
                      <a:gd name="T52" fmla="*/ 41 w 296"/>
                      <a:gd name="T53" fmla="*/ 63 h 171"/>
                      <a:gd name="T54" fmla="*/ 0 w 296"/>
                      <a:gd name="T55" fmla="*/ 25 h 171"/>
                      <a:gd name="T56" fmla="*/ 17 w 296"/>
                      <a:gd name="T57" fmla="*/ 16 h 171"/>
                      <a:gd name="T58" fmla="*/ 13 w 296"/>
                      <a:gd name="T59" fmla="*/ 83 h 171"/>
                      <a:gd name="T60" fmla="*/ 44 w 296"/>
                      <a:gd name="T61" fmla="*/ 94 h 171"/>
                      <a:gd name="T62" fmla="*/ 44 w 296"/>
                      <a:gd name="T63" fmla="*/ 123 h 171"/>
                      <a:gd name="T64" fmla="*/ 50 w 296"/>
                      <a:gd name="T65" fmla="*/ 137 h 171"/>
                      <a:gd name="T66" fmla="*/ 79 w 296"/>
                      <a:gd name="T67" fmla="*/ 148 h 171"/>
                      <a:gd name="T68" fmla="*/ 83 w 296"/>
                      <a:gd name="T69" fmla="*/ 170 h 171"/>
                      <a:gd name="T70" fmla="*/ 295 w 296"/>
                      <a:gd name="T71" fmla="*/ 148 h 171"/>
                      <a:gd name="T72" fmla="*/ 273 w 296"/>
                      <a:gd name="T73" fmla="*/ 148 h 171"/>
                      <a:gd name="T74" fmla="*/ 266 w 296"/>
                      <a:gd name="T75" fmla="*/ 123 h 171"/>
                      <a:gd name="T76" fmla="*/ 247 w 296"/>
                      <a:gd name="T77" fmla="*/ 130 h 171"/>
                      <a:gd name="T78" fmla="*/ 253 w 296"/>
                      <a:gd name="T79" fmla="*/ 94 h 171"/>
                      <a:gd name="T80" fmla="*/ 230 w 296"/>
                      <a:gd name="T81" fmla="*/ 94 h 171"/>
                      <a:gd name="T82" fmla="*/ 223 w 296"/>
                      <a:gd name="T83" fmla="*/ 63 h 171"/>
                      <a:gd name="T84" fmla="*/ 201 w 296"/>
                      <a:gd name="T85" fmla="*/ 63 h 171"/>
                      <a:gd name="T86" fmla="*/ 203 w 296"/>
                      <a:gd name="T87" fmla="*/ 94 h 171"/>
                      <a:gd name="T88" fmla="*/ 229 w 296"/>
                      <a:gd name="T89" fmla="*/ 112 h 171"/>
                      <a:gd name="T90" fmla="*/ 242 w 296"/>
                      <a:gd name="T91" fmla="*/ 123 h 171"/>
                      <a:gd name="T92" fmla="*/ 245 w 296"/>
                      <a:gd name="T93" fmla="*/ 148 h 171"/>
                      <a:gd name="T94" fmla="*/ 271 w 296"/>
                      <a:gd name="T95" fmla="*/ 159 h 171"/>
                      <a:gd name="T96" fmla="*/ 227 w 296"/>
                      <a:gd name="T97" fmla="*/ 170 h 171"/>
                      <a:gd name="T98" fmla="*/ 221 w 296"/>
                      <a:gd name="T99" fmla="*/ 170 h 171"/>
                      <a:gd name="T100" fmla="*/ 197 w 296"/>
                      <a:gd name="T101" fmla="*/ 148 h 171"/>
                      <a:gd name="T102" fmla="*/ 192 w 296"/>
                      <a:gd name="T103" fmla="*/ 148 h 171"/>
                      <a:gd name="T104" fmla="*/ 192 w 296"/>
                      <a:gd name="T105" fmla="*/ 94 h 171"/>
                      <a:gd name="T106" fmla="*/ 168 w 296"/>
                      <a:gd name="T107" fmla="*/ 94 h 171"/>
                      <a:gd name="T108" fmla="*/ 162 w 296"/>
                      <a:gd name="T109" fmla="*/ 63 h 171"/>
                      <a:gd name="T110" fmla="*/ 140 w 296"/>
                      <a:gd name="T111" fmla="*/ 63 h 171"/>
                      <a:gd name="T112" fmla="*/ 138 w 296"/>
                      <a:gd name="T113" fmla="*/ 16 h 171"/>
                      <a:gd name="T114" fmla="*/ 120 w 296"/>
                      <a:gd name="T115" fmla="*/ 25 h 171"/>
                      <a:gd name="T116" fmla="*/ 72 w 296"/>
                      <a:gd name="T117" fmla="*/ 63 h 171"/>
                      <a:gd name="T118" fmla="*/ 65 w 296"/>
                      <a:gd name="T119" fmla="*/ 0 h 171"/>
                      <a:gd name="T120" fmla="*/ 89 w 296"/>
                      <a:gd name="T121" fmla="*/ 0 h 171"/>
                      <a:gd name="T122" fmla="*/ 72 w 296"/>
                      <a:gd name="T123" fmla="*/ 63 h 171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296"/>
                      <a:gd name="T187" fmla="*/ 0 h 171"/>
                      <a:gd name="T188" fmla="*/ 296 w 296"/>
                      <a:gd name="T189" fmla="*/ 171 h 171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296" h="171">
                        <a:moveTo>
                          <a:pt x="140" y="63"/>
                        </a:moveTo>
                        <a:lnTo>
                          <a:pt x="138" y="83"/>
                        </a:lnTo>
                        <a:lnTo>
                          <a:pt x="140" y="94"/>
                        </a:lnTo>
                        <a:lnTo>
                          <a:pt x="168" y="94"/>
                        </a:lnTo>
                        <a:lnTo>
                          <a:pt x="168" y="112"/>
                        </a:lnTo>
                        <a:lnTo>
                          <a:pt x="170" y="123"/>
                        </a:lnTo>
                        <a:lnTo>
                          <a:pt x="181" y="123"/>
                        </a:lnTo>
                        <a:lnTo>
                          <a:pt x="177" y="137"/>
                        </a:lnTo>
                        <a:lnTo>
                          <a:pt x="183" y="148"/>
                        </a:lnTo>
                        <a:lnTo>
                          <a:pt x="208" y="148"/>
                        </a:lnTo>
                        <a:lnTo>
                          <a:pt x="207" y="159"/>
                        </a:lnTo>
                        <a:lnTo>
                          <a:pt x="210" y="170"/>
                        </a:lnTo>
                        <a:lnTo>
                          <a:pt x="162" y="170"/>
                        </a:lnTo>
                        <a:lnTo>
                          <a:pt x="168" y="148"/>
                        </a:lnTo>
                        <a:lnTo>
                          <a:pt x="157" y="170"/>
                        </a:lnTo>
                        <a:lnTo>
                          <a:pt x="144" y="148"/>
                        </a:lnTo>
                        <a:lnTo>
                          <a:pt x="135" y="148"/>
                        </a:lnTo>
                        <a:lnTo>
                          <a:pt x="140" y="123"/>
                        </a:lnTo>
                        <a:lnTo>
                          <a:pt x="129" y="148"/>
                        </a:lnTo>
                        <a:lnTo>
                          <a:pt x="120" y="132"/>
                        </a:lnTo>
                        <a:lnTo>
                          <a:pt x="127" y="112"/>
                        </a:lnTo>
                        <a:lnTo>
                          <a:pt x="129" y="94"/>
                        </a:lnTo>
                        <a:lnTo>
                          <a:pt x="118" y="121"/>
                        </a:lnTo>
                        <a:lnTo>
                          <a:pt x="105" y="94"/>
                        </a:lnTo>
                        <a:lnTo>
                          <a:pt x="96" y="94"/>
                        </a:lnTo>
                        <a:lnTo>
                          <a:pt x="101" y="63"/>
                        </a:lnTo>
                        <a:lnTo>
                          <a:pt x="92" y="90"/>
                        </a:lnTo>
                        <a:lnTo>
                          <a:pt x="77" y="63"/>
                        </a:lnTo>
                        <a:lnTo>
                          <a:pt x="76" y="83"/>
                        </a:lnTo>
                        <a:lnTo>
                          <a:pt x="79" y="94"/>
                        </a:lnTo>
                        <a:lnTo>
                          <a:pt x="105" y="94"/>
                        </a:lnTo>
                        <a:lnTo>
                          <a:pt x="105" y="112"/>
                        </a:lnTo>
                        <a:lnTo>
                          <a:pt x="107" y="123"/>
                        </a:lnTo>
                        <a:lnTo>
                          <a:pt x="116" y="123"/>
                        </a:lnTo>
                        <a:lnTo>
                          <a:pt x="114" y="137"/>
                        </a:lnTo>
                        <a:lnTo>
                          <a:pt x="118" y="148"/>
                        </a:lnTo>
                        <a:lnTo>
                          <a:pt x="144" y="148"/>
                        </a:lnTo>
                        <a:lnTo>
                          <a:pt x="142" y="159"/>
                        </a:lnTo>
                        <a:lnTo>
                          <a:pt x="146" y="170"/>
                        </a:lnTo>
                        <a:lnTo>
                          <a:pt x="98" y="170"/>
                        </a:lnTo>
                        <a:lnTo>
                          <a:pt x="101" y="159"/>
                        </a:lnTo>
                        <a:lnTo>
                          <a:pt x="103" y="148"/>
                        </a:lnTo>
                        <a:lnTo>
                          <a:pt x="92" y="170"/>
                        </a:lnTo>
                        <a:lnTo>
                          <a:pt x="79" y="148"/>
                        </a:lnTo>
                        <a:lnTo>
                          <a:pt x="70" y="148"/>
                        </a:lnTo>
                        <a:lnTo>
                          <a:pt x="76" y="123"/>
                        </a:lnTo>
                        <a:lnTo>
                          <a:pt x="68" y="148"/>
                        </a:lnTo>
                        <a:lnTo>
                          <a:pt x="57" y="132"/>
                        </a:lnTo>
                        <a:lnTo>
                          <a:pt x="68" y="94"/>
                        </a:lnTo>
                        <a:lnTo>
                          <a:pt x="55" y="121"/>
                        </a:lnTo>
                        <a:lnTo>
                          <a:pt x="44" y="94"/>
                        </a:lnTo>
                        <a:lnTo>
                          <a:pt x="33" y="94"/>
                        </a:lnTo>
                        <a:lnTo>
                          <a:pt x="37" y="83"/>
                        </a:lnTo>
                        <a:lnTo>
                          <a:pt x="41" y="63"/>
                        </a:lnTo>
                        <a:lnTo>
                          <a:pt x="30" y="90"/>
                        </a:lnTo>
                        <a:lnTo>
                          <a:pt x="0" y="25"/>
                        </a:lnTo>
                        <a:lnTo>
                          <a:pt x="6" y="0"/>
                        </a:lnTo>
                        <a:lnTo>
                          <a:pt x="17" y="16"/>
                        </a:lnTo>
                        <a:lnTo>
                          <a:pt x="28" y="0"/>
                        </a:lnTo>
                        <a:lnTo>
                          <a:pt x="13" y="83"/>
                        </a:lnTo>
                        <a:lnTo>
                          <a:pt x="17" y="94"/>
                        </a:lnTo>
                        <a:lnTo>
                          <a:pt x="44" y="94"/>
                        </a:lnTo>
                        <a:lnTo>
                          <a:pt x="41" y="112"/>
                        </a:lnTo>
                        <a:lnTo>
                          <a:pt x="44" y="123"/>
                        </a:lnTo>
                        <a:lnTo>
                          <a:pt x="52" y="123"/>
                        </a:lnTo>
                        <a:lnTo>
                          <a:pt x="50" y="137"/>
                        </a:lnTo>
                        <a:lnTo>
                          <a:pt x="55" y="148"/>
                        </a:lnTo>
                        <a:lnTo>
                          <a:pt x="79" y="148"/>
                        </a:lnTo>
                        <a:lnTo>
                          <a:pt x="77" y="159"/>
                        </a:lnTo>
                        <a:lnTo>
                          <a:pt x="83" y="170"/>
                        </a:lnTo>
                        <a:lnTo>
                          <a:pt x="291" y="170"/>
                        </a:lnTo>
                        <a:lnTo>
                          <a:pt x="295" y="148"/>
                        </a:lnTo>
                        <a:lnTo>
                          <a:pt x="286" y="170"/>
                        </a:lnTo>
                        <a:lnTo>
                          <a:pt x="273" y="148"/>
                        </a:lnTo>
                        <a:lnTo>
                          <a:pt x="262" y="148"/>
                        </a:lnTo>
                        <a:lnTo>
                          <a:pt x="266" y="123"/>
                        </a:lnTo>
                        <a:lnTo>
                          <a:pt x="254" y="148"/>
                        </a:lnTo>
                        <a:lnTo>
                          <a:pt x="247" y="130"/>
                        </a:lnTo>
                        <a:lnTo>
                          <a:pt x="253" y="112"/>
                        </a:lnTo>
                        <a:lnTo>
                          <a:pt x="253" y="94"/>
                        </a:lnTo>
                        <a:lnTo>
                          <a:pt x="242" y="123"/>
                        </a:lnTo>
                        <a:lnTo>
                          <a:pt x="230" y="94"/>
                        </a:lnTo>
                        <a:lnTo>
                          <a:pt x="219" y="94"/>
                        </a:lnTo>
                        <a:lnTo>
                          <a:pt x="223" y="63"/>
                        </a:lnTo>
                        <a:lnTo>
                          <a:pt x="214" y="90"/>
                        </a:lnTo>
                        <a:lnTo>
                          <a:pt x="201" y="63"/>
                        </a:lnTo>
                        <a:lnTo>
                          <a:pt x="199" y="83"/>
                        </a:lnTo>
                        <a:lnTo>
                          <a:pt x="203" y="94"/>
                        </a:lnTo>
                        <a:lnTo>
                          <a:pt x="230" y="94"/>
                        </a:lnTo>
                        <a:lnTo>
                          <a:pt x="229" y="112"/>
                        </a:lnTo>
                        <a:lnTo>
                          <a:pt x="232" y="123"/>
                        </a:lnTo>
                        <a:lnTo>
                          <a:pt x="242" y="123"/>
                        </a:lnTo>
                        <a:lnTo>
                          <a:pt x="242" y="137"/>
                        </a:lnTo>
                        <a:lnTo>
                          <a:pt x="245" y="148"/>
                        </a:lnTo>
                        <a:lnTo>
                          <a:pt x="273" y="148"/>
                        </a:lnTo>
                        <a:lnTo>
                          <a:pt x="271" y="159"/>
                        </a:lnTo>
                        <a:lnTo>
                          <a:pt x="275" y="170"/>
                        </a:lnTo>
                        <a:lnTo>
                          <a:pt x="227" y="170"/>
                        </a:lnTo>
                        <a:lnTo>
                          <a:pt x="232" y="148"/>
                        </a:lnTo>
                        <a:lnTo>
                          <a:pt x="221" y="170"/>
                        </a:lnTo>
                        <a:lnTo>
                          <a:pt x="208" y="148"/>
                        </a:lnTo>
                        <a:lnTo>
                          <a:pt x="197" y="148"/>
                        </a:lnTo>
                        <a:lnTo>
                          <a:pt x="203" y="123"/>
                        </a:lnTo>
                        <a:lnTo>
                          <a:pt x="192" y="148"/>
                        </a:lnTo>
                        <a:lnTo>
                          <a:pt x="184" y="132"/>
                        </a:lnTo>
                        <a:lnTo>
                          <a:pt x="192" y="94"/>
                        </a:lnTo>
                        <a:lnTo>
                          <a:pt x="181" y="123"/>
                        </a:lnTo>
                        <a:lnTo>
                          <a:pt x="168" y="94"/>
                        </a:lnTo>
                        <a:lnTo>
                          <a:pt x="159" y="94"/>
                        </a:lnTo>
                        <a:lnTo>
                          <a:pt x="162" y="63"/>
                        </a:lnTo>
                        <a:lnTo>
                          <a:pt x="153" y="90"/>
                        </a:lnTo>
                        <a:lnTo>
                          <a:pt x="140" y="63"/>
                        </a:lnTo>
                        <a:lnTo>
                          <a:pt x="133" y="63"/>
                        </a:lnTo>
                        <a:lnTo>
                          <a:pt x="138" y="16"/>
                        </a:lnTo>
                        <a:lnTo>
                          <a:pt x="125" y="0"/>
                        </a:lnTo>
                        <a:lnTo>
                          <a:pt x="120" y="25"/>
                        </a:lnTo>
                        <a:lnTo>
                          <a:pt x="133" y="63"/>
                        </a:lnTo>
                        <a:lnTo>
                          <a:pt x="72" y="63"/>
                        </a:lnTo>
                        <a:lnTo>
                          <a:pt x="61" y="25"/>
                        </a:lnTo>
                        <a:lnTo>
                          <a:pt x="65" y="0"/>
                        </a:lnTo>
                        <a:lnTo>
                          <a:pt x="77" y="16"/>
                        </a:lnTo>
                        <a:lnTo>
                          <a:pt x="89" y="0"/>
                        </a:lnTo>
                        <a:lnTo>
                          <a:pt x="85" y="25"/>
                        </a:lnTo>
                        <a:lnTo>
                          <a:pt x="72" y="63"/>
                        </a:lnTo>
                        <a:lnTo>
                          <a:pt x="140" y="63"/>
                        </a:lnTo>
                      </a:path>
                    </a:pathLst>
                  </a:custGeom>
                  <a:solidFill>
                    <a:srgbClr val="9B9B9B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5" name="Freeform 24"/>
                  <p:cNvSpPr>
                    <a:spLocks/>
                  </p:cNvSpPr>
                  <p:nvPr/>
                </p:nvSpPr>
                <p:spPr bwMode="auto">
                  <a:xfrm>
                    <a:off x="793" y="2173"/>
                    <a:ext cx="365" cy="219"/>
                  </a:xfrm>
                  <a:custGeom>
                    <a:avLst/>
                    <a:gdLst>
                      <a:gd name="T0" fmla="*/ 327 w 365"/>
                      <a:gd name="T1" fmla="*/ 113 h 219"/>
                      <a:gd name="T2" fmla="*/ 329 w 365"/>
                      <a:gd name="T3" fmla="*/ 149 h 219"/>
                      <a:gd name="T4" fmla="*/ 332 w 365"/>
                      <a:gd name="T5" fmla="*/ 149 h 219"/>
                      <a:gd name="T6" fmla="*/ 353 w 365"/>
                      <a:gd name="T7" fmla="*/ 171 h 219"/>
                      <a:gd name="T8" fmla="*/ 362 w 365"/>
                      <a:gd name="T9" fmla="*/ 160 h 219"/>
                      <a:gd name="T10" fmla="*/ 293 w 365"/>
                      <a:gd name="T11" fmla="*/ 171 h 219"/>
                      <a:gd name="T12" fmla="*/ 290 w 365"/>
                      <a:gd name="T13" fmla="*/ 171 h 219"/>
                      <a:gd name="T14" fmla="*/ 266 w 365"/>
                      <a:gd name="T15" fmla="*/ 149 h 219"/>
                      <a:gd name="T16" fmla="*/ 275 w 365"/>
                      <a:gd name="T17" fmla="*/ 124 h 219"/>
                      <a:gd name="T18" fmla="*/ 256 w 365"/>
                      <a:gd name="T19" fmla="*/ 134 h 219"/>
                      <a:gd name="T20" fmla="*/ 256 w 365"/>
                      <a:gd name="T21" fmla="*/ 122 h 219"/>
                      <a:gd name="T22" fmla="*/ 234 w 365"/>
                      <a:gd name="T23" fmla="*/ 94 h 219"/>
                      <a:gd name="T24" fmla="*/ 232 w 365"/>
                      <a:gd name="T25" fmla="*/ 89 h 219"/>
                      <a:gd name="T26" fmla="*/ 215 w 365"/>
                      <a:gd name="T27" fmla="*/ 64 h 219"/>
                      <a:gd name="T28" fmla="*/ 234 w 365"/>
                      <a:gd name="T29" fmla="*/ 0 h 219"/>
                      <a:gd name="T30" fmla="*/ 219 w 365"/>
                      <a:gd name="T31" fmla="*/ 94 h 219"/>
                      <a:gd name="T32" fmla="*/ 241 w 365"/>
                      <a:gd name="T33" fmla="*/ 113 h 219"/>
                      <a:gd name="T34" fmla="*/ 251 w 365"/>
                      <a:gd name="T35" fmla="*/ 124 h 219"/>
                      <a:gd name="T36" fmla="*/ 253 w 365"/>
                      <a:gd name="T37" fmla="*/ 149 h 219"/>
                      <a:gd name="T38" fmla="*/ 273 w 365"/>
                      <a:gd name="T39" fmla="*/ 160 h 219"/>
                      <a:gd name="T40" fmla="*/ 228 w 365"/>
                      <a:gd name="T41" fmla="*/ 171 h 219"/>
                      <a:gd name="T42" fmla="*/ 227 w 365"/>
                      <a:gd name="T43" fmla="*/ 171 h 219"/>
                      <a:gd name="T44" fmla="*/ 204 w 365"/>
                      <a:gd name="T45" fmla="*/ 149 h 219"/>
                      <a:gd name="T46" fmla="*/ 201 w 365"/>
                      <a:gd name="T47" fmla="*/ 149 h 219"/>
                      <a:gd name="T48" fmla="*/ 206 w 365"/>
                      <a:gd name="T49" fmla="*/ 94 h 219"/>
                      <a:gd name="T50" fmla="*/ 182 w 365"/>
                      <a:gd name="T51" fmla="*/ 94 h 219"/>
                      <a:gd name="T52" fmla="*/ 180 w 365"/>
                      <a:gd name="T53" fmla="*/ 64 h 219"/>
                      <a:gd name="T54" fmla="*/ 156 w 365"/>
                      <a:gd name="T55" fmla="*/ 64 h 219"/>
                      <a:gd name="T56" fmla="*/ 154 w 365"/>
                      <a:gd name="T57" fmla="*/ 94 h 219"/>
                      <a:gd name="T58" fmla="*/ 110 w 365"/>
                      <a:gd name="T59" fmla="*/ 89 h 219"/>
                      <a:gd name="T60" fmla="*/ 117 w 365"/>
                      <a:gd name="T61" fmla="*/ 64 h 219"/>
                      <a:gd name="T62" fmla="*/ 69 w 365"/>
                      <a:gd name="T63" fmla="*/ 25 h 219"/>
                      <a:gd name="T64" fmla="*/ 98 w 365"/>
                      <a:gd name="T65" fmla="*/ 218 h 219"/>
                      <a:gd name="T66" fmla="*/ 13 w 365"/>
                      <a:gd name="T67" fmla="*/ 180 h 219"/>
                      <a:gd name="T68" fmla="*/ 89 w 365"/>
                      <a:gd name="T69" fmla="*/ 171 h 219"/>
                      <a:gd name="T70" fmla="*/ 171 w 365"/>
                      <a:gd name="T71" fmla="*/ 198 h 219"/>
                      <a:gd name="T72" fmla="*/ 264 w 365"/>
                      <a:gd name="T73" fmla="*/ 218 h 219"/>
                      <a:gd name="T74" fmla="*/ 176 w 365"/>
                      <a:gd name="T75" fmla="*/ 180 h 219"/>
                      <a:gd name="T76" fmla="*/ 156 w 365"/>
                      <a:gd name="T77" fmla="*/ 198 h 219"/>
                      <a:gd name="T78" fmla="*/ 20 w 365"/>
                      <a:gd name="T79" fmla="*/ 160 h 219"/>
                      <a:gd name="T80" fmla="*/ 108 w 365"/>
                      <a:gd name="T81" fmla="*/ 149 h 219"/>
                      <a:gd name="T82" fmla="*/ 30 w 365"/>
                      <a:gd name="T83" fmla="*/ 136 h 219"/>
                      <a:gd name="T84" fmla="*/ 108 w 365"/>
                      <a:gd name="T85" fmla="*/ 124 h 219"/>
                      <a:gd name="T86" fmla="*/ 115 w 365"/>
                      <a:gd name="T87" fmla="*/ 113 h 219"/>
                      <a:gd name="T88" fmla="*/ 56 w 365"/>
                      <a:gd name="T89" fmla="*/ 64 h 219"/>
                      <a:gd name="T90" fmla="*/ 89 w 365"/>
                      <a:gd name="T91" fmla="*/ 84 h 219"/>
                      <a:gd name="T92" fmla="*/ 182 w 365"/>
                      <a:gd name="T93" fmla="*/ 94 h 219"/>
                      <a:gd name="T94" fmla="*/ 180 w 365"/>
                      <a:gd name="T95" fmla="*/ 124 h 219"/>
                      <a:gd name="T96" fmla="*/ 184 w 365"/>
                      <a:gd name="T97" fmla="*/ 138 h 219"/>
                      <a:gd name="T98" fmla="*/ 212 w 365"/>
                      <a:gd name="T99" fmla="*/ 149 h 219"/>
                      <a:gd name="T100" fmla="*/ 212 w 365"/>
                      <a:gd name="T101" fmla="*/ 171 h 219"/>
                      <a:gd name="T102" fmla="*/ 340 w 365"/>
                      <a:gd name="T103" fmla="*/ 160 h 219"/>
                      <a:gd name="T104" fmla="*/ 316 w 365"/>
                      <a:gd name="T105" fmla="*/ 149 h 219"/>
                      <a:gd name="T106" fmla="*/ 314 w 365"/>
                      <a:gd name="T107" fmla="*/ 124 h 219"/>
                      <a:gd name="T108" fmla="*/ 305 w 365"/>
                      <a:gd name="T109" fmla="*/ 113 h 219"/>
                      <a:gd name="T110" fmla="*/ 279 w 365"/>
                      <a:gd name="T111" fmla="*/ 94 h 219"/>
                      <a:gd name="T112" fmla="*/ 293 w 365"/>
                      <a:gd name="T113" fmla="*/ 0 h 219"/>
                      <a:gd name="T114" fmla="*/ 269 w 365"/>
                      <a:gd name="T115" fmla="*/ 0 h 219"/>
                      <a:gd name="T116" fmla="*/ 292 w 365"/>
                      <a:gd name="T117" fmla="*/ 91 h 219"/>
                      <a:gd name="T118" fmla="*/ 297 w 365"/>
                      <a:gd name="T119" fmla="*/ 94 h 219"/>
                      <a:gd name="T120" fmla="*/ 319 w 365"/>
                      <a:gd name="T121" fmla="*/ 122 h 219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365"/>
                      <a:gd name="T184" fmla="*/ 0 h 219"/>
                      <a:gd name="T185" fmla="*/ 365 w 365"/>
                      <a:gd name="T186" fmla="*/ 219 h 219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365" h="219">
                        <a:moveTo>
                          <a:pt x="331" y="94"/>
                        </a:moveTo>
                        <a:lnTo>
                          <a:pt x="327" y="113"/>
                        </a:lnTo>
                        <a:lnTo>
                          <a:pt x="321" y="133"/>
                        </a:lnTo>
                        <a:lnTo>
                          <a:pt x="329" y="149"/>
                        </a:lnTo>
                        <a:lnTo>
                          <a:pt x="338" y="124"/>
                        </a:lnTo>
                        <a:lnTo>
                          <a:pt x="332" y="149"/>
                        </a:lnTo>
                        <a:lnTo>
                          <a:pt x="342" y="149"/>
                        </a:lnTo>
                        <a:lnTo>
                          <a:pt x="353" y="171"/>
                        </a:lnTo>
                        <a:lnTo>
                          <a:pt x="364" y="149"/>
                        </a:lnTo>
                        <a:lnTo>
                          <a:pt x="362" y="160"/>
                        </a:lnTo>
                        <a:lnTo>
                          <a:pt x="358" y="171"/>
                        </a:lnTo>
                        <a:lnTo>
                          <a:pt x="293" y="171"/>
                        </a:lnTo>
                        <a:lnTo>
                          <a:pt x="299" y="149"/>
                        </a:lnTo>
                        <a:lnTo>
                          <a:pt x="290" y="171"/>
                        </a:lnTo>
                        <a:lnTo>
                          <a:pt x="277" y="149"/>
                        </a:lnTo>
                        <a:lnTo>
                          <a:pt x="266" y="149"/>
                        </a:lnTo>
                        <a:lnTo>
                          <a:pt x="267" y="149"/>
                        </a:lnTo>
                        <a:lnTo>
                          <a:pt x="275" y="124"/>
                        </a:lnTo>
                        <a:lnTo>
                          <a:pt x="266" y="149"/>
                        </a:lnTo>
                        <a:lnTo>
                          <a:pt x="256" y="134"/>
                        </a:lnTo>
                        <a:lnTo>
                          <a:pt x="267" y="94"/>
                        </a:lnTo>
                        <a:lnTo>
                          <a:pt x="256" y="122"/>
                        </a:lnTo>
                        <a:lnTo>
                          <a:pt x="245" y="94"/>
                        </a:lnTo>
                        <a:lnTo>
                          <a:pt x="234" y="94"/>
                        </a:lnTo>
                        <a:lnTo>
                          <a:pt x="241" y="64"/>
                        </a:lnTo>
                        <a:lnTo>
                          <a:pt x="232" y="89"/>
                        </a:lnTo>
                        <a:lnTo>
                          <a:pt x="219" y="64"/>
                        </a:lnTo>
                        <a:lnTo>
                          <a:pt x="215" y="64"/>
                        </a:lnTo>
                        <a:lnTo>
                          <a:pt x="223" y="16"/>
                        </a:lnTo>
                        <a:lnTo>
                          <a:pt x="234" y="0"/>
                        </a:lnTo>
                        <a:lnTo>
                          <a:pt x="214" y="84"/>
                        </a:lnTo>
                        <a:lnTo>
                          <a:pt x="219" y="94"/>
                        </a:lnTo>
                        <a:lnTo>
                          <a:pt x="245" y="94"/>
                        </a:lnTo>
                        <a:lnTo>
                          <a:pt x="241" y="113"/>
                        </a:lnTo>
                        <a:lnTo>
                          <a:pt x="245" y="124"/>
                        </a:lnTo>
                        <a:lnTo>
                          <a:pt x="251" y="124"/>
                        </a:lnTo>
                        <a:lnTo>
                          <a:pt x="249" y="136"/>
                        </a:lnTo>
                        <a:lnTo>
                          <a:pt x="253" y="149"/>
                        </a:lnTo>
                        <a:lnTo>
                          <a:pt x="277" y="149"/>
                        </a:lnTo>
                        <a:lnTo>
                          <a:pt x="273" y="160"/>
                        </a:lnTo>
                        <a:lnTo>
                          <a:pt x="277" y="171"/>
                        </a:lnTo>
                        <a:lnTo>
                          <a:pt x="228" y="171"/>
                        </a:lnTo>
                        <a:lnTo>
                          <a:pt x="234" y="149"/>
                        </a:lnTo>
                        <a:lnTo>
                          <a:pt x="227" y="171"/>
                        </a:lnTo>
                        <a:lnTo>
                          <a:pt x="212" y="149"/>
                        </a:lnTo>
                        <a:lnTo>
                          <a:pt x="204" y="149"/>
                        </a:lnTo>
                        <a:lnTo>
                          <a:pt x="212" y="124"/>
                        </a:lnTo>
                        <a:lnTo>
                          <a:pt x="201" y="149"/>
                        </a:lnTo>
                        <a:lnTo>
                          <a:pt x="193" y="134"/>
                        </a:lnTo>
                        <a:lnTo>
                          <a:pt x="206" y="94"/>
                        </a:lnTo>
                        <a:lnTo>
                          <a:pt x="193" y="124"/>
                        </a:lnTo>
                        <a:lnTo>
                          <a:pt x="182" y="94"/>
                        </a:lnTo>
                        <a:lnTo>
                          <a:pt x="171" y="94"/>
                        </a:lnTo>
                        <a:lnTo>
                          <a:pt x="180" y="64"/>
                        </a:lnTo>
                        <a:lnTo>
                          <a:pt x="171" y="91"/>
                        </a:lnTo>
                        <a:lnTo>
                          <a:pt x="156" y="64"/>
                        </a:lnTo>
                        <a:lnTo>
                          <a:pt x="150" y="84"/>
                        </a:lnTo>
                        <a:lnTo>
                          <a:pt x="154" y="94"/>
                        </a:lnTo>
                        <a:lnTo>
                          <a:pt x="108" y="94"/>
                        </a:lnTo>
                        <a:lnTo>
                          <a:pt x="110" y="89"/>
                        </a:lnTo>
                        <a:lnTo>
                          <a:pt x="95" y="64"/>
                        </a:lnTo>
                        <a:lnTo>
                          <a:pt x="117" y="64"/>
                        </a:lnTo>
                        <a:lnTo>
                          <a:pt x="106" y="25"/>
                        </a:lnTo>
                        <a:lnTo>
                          <a:pt x="69" y="25"/>
                        </a:lnTo>
                        <a:lnTo>
                          <a:pt x="0" y="218"/>
                        </a:lnTo>
                        <a:lnTo>
                          <a:pt x="98" y="218"/>
                        </a:lnTo>
                        <a:lnTo>
                          <a:pt x="87" y="180"/>
                        </a:lnTo>
                        <a:lnTo>
                          <a:pt x="13" y="180"/>
                        </a:lnTo>
                        <a:lnTo>
                          <a:pt x="17" y="171"/>
                        </a:lnTo>
                        <a:lnTo>
                          <a:pt x="89" y="171"/>
                        </a:lnTo>
                        <a:lnTo>
                          <a:pt x="108" y="198"/>
                        </a:lnTo>
                        <a:lnTo>
                          <a:pt x="171" y="198"/>
                        </a:lnTo>
                        <a:lnTo>
                          <a:pt x="163" y="218"/>
                        </a:lnTo>
                        <a:lnTo>
                          <a:pt x="264" y="218"/>
                        </a:lnTo>
                        <a:lnTo>
                          <a:pt x="253" y="180"/>
                        </a:lnTo>
                        <a:lnTo>
                          <a:pt x="176" y="180"/>
                        </a:lnTo>
                        <a:lnTo>
                          <a:pt x="171" y="198"/>
                        </a:lnTo>
                        <a:lnTo>
                          <a:pt x="156" y="198"/>
                        </a:lnTo>
                        <a:lnTo>
                          <a:pt x="145" y="160"/>
                        </a:lnTo>
                        <a:lnTo>
                          <a:pt x="20" y="160"/>
                        </a:lnTo>
                        <a:lnTo>
                          <a:pt x="24" y="149"/>
                        </a:lnTo>
                        <a:lnTo>
                          <a:pt x="108" y="149"/>
                        </a:lnTo>
                        <a:lnTo>
                          <a:pt x="104" y="136"/>
                        </a:lnTo>
                        <a:lnTo>
                          <a:pt x="30" y="136"/>
                        </a:lnTo>
                        <a:lnTo>
                          <a:pt x="35" y="124"/>
                        </a:lnTo>
                        <a:lnTo>
                          <a:pt x="108" y="124"/>
                        </a:lnTo>
                        <a:lnTo>
                          <a:pt x="126" y="149"/>
                        </a:lnTo>
                        <a:lnTo>
                          <a:pt x="115" y="113"/>
                        </a:lnTo>
                        <a:lnTo>
                          <a:pt x="37" y="113"/>
                        </a:lnTo>
                        <a:lnTo>
                          <a:pt x="56" y="64"/>
                        </a:lnTo>
                        <a:lnTo>
                          <a:pt x="95" y="64"/>
                        </a:lnTo>
                        <a:lnTo>
                          <a:pt x="89" y="84"/>
                        </a:lnTo>
                        <a:lnTo>
                          <a:pt x="91" y="94"/>
                        </a:lnTo>
                        <a:lnTo>
                          <a:pt x="182" y="94"/>
                        </a:lnTo>
                        <a:lnTo>
                          <a:pt x="178" y="113"/>
                        </a:lnTo>
                        <a:lnTo>
                          <a:pt x="180" y="124"/>
                        </a:lnTo>
                        <a:lnTo>
                          <a:pt x="186" y="124"/>
                        </a:lnTo>
                        <a:lnTo>
                          <a:pt x="184" y="138"/>
                        </a:lnTo>
                        <a:lnTo>
                          <a:pt x="188" y="149"/>
                        </a:lnTo>
                        <a:lnTo>
                          <a:pt x="212" y="149"/>
                        </a:lnTo>
                        <a:lnTo>
                          <a:pt x="210" y="160"/>
                        </a:lnTo>
                        <a:lnTo>
                          <a:pt x="212" y="171"/>
                        </a:lnTo>
                        <a:lnTo>
                          <a:pt x="342" y="171"/>
                        </a:lnTo>
                        <a:lnTo>
                          <a:pt x="340" y="160"/>
                        </a:lnTo>
                        <a:lnTo>
                          <a:pt x="342" y="149"/>
                        </a:lnTo>
                        <a:lnTo>
                          <a:pt x="316" y="149"/>
                        </a:lnTo>
                        <a:lnTo>
                          <a:pt x="312" y="136"/>
                        </a:lnTo>
                        <a:lnTo>
                          <a:pt x="314" y="124"/>
                        </a:lnTo>
                        <a:lnTo>
                          <a:pt x="306" y="124"/>
                        </a:lnTo>
                        <a:lnTo>
                          <a:pt x="305" y="113"/>
                        </a:lnTo>
                        <a:lnTo>
                          <a:pt x="306" y="94"/>
                        </a:lnTo>
                        <a:lnTo>
                          <a:pt x="279" y="94"/>
                        </a:lnTo>
                        <a:lnTo>
                          <a:pt x="275" y="84"/>
                        </a:lnTo>
                        <a:lnTo>
                          <a:pt x="293" y="0"/>
                        </a:lnTo>
                        <a:lnTo>
                          <a:pt x="282" y="16"/>
                        </a:lnTo>
                        <a:lnTo>
                          <a:pt x="269" y="0"/>
                        </a:lnTo>
                        <a:lnTo>
                          <a:pt x="264" y="25"/>
                        </a:lnTo>
                        <a:lnTo>
                          <a:pt x="292" y="91"/>
                        </a:lnTo>
                        <a:lnTo>
                          <a:pt x="305" y="64"/>
                        </a:lnTo>
                        <a:lnTo>
                          <a:pt x="297" y="94"/>
                        </a:lnTo>
                        <a:lnTo>
                          <a:pt x="306" y="94"/>
                        </a:lnTo>
                        <a:lnTo>
                          <a:pt x="319" y="122"/>
                        </a:lnTo>
                        <a:lnTo>
                          <a:pt x="331" y="94"/>
                        </a:lnTo>
                      </a:path>
                    </a:pathLst>
                  </a:custGeom>
                  <a:solidFill>
                    <a:srgbClr val="9B9B9B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6" name="Freeform 25"/>
                  <p:cNvSpPr>
                    <a:spLocks/>
                  </p:cNvSpPr>
                  <p:nvPr/>
                </p:nvSpPr>
                <p:spPr bwMode="auto">
                  <a:xfrm>
                    <a:off x="1277" y="2173"/>
                    <a:ext cx="505" cy="219"/>
                  </a:xfrm>
                  <a:custGeom>
                    <a:avLst/>
                    <a:gdLst>
                      <a:gd name="T0" fmla="*/ 276 w 505"/>
                      <a:gd name="T1" fmla="*/ 94 h 219"/>
                      <a:gd name="T2" fmla="*/ 269 w 505"/>
                      <a:gd name="T3" fmla="*/ 84 h 219"/>
                      <a:gd name="T4" fmla="*/ 504 w 505"/>
                      <a:gd name="T5" fmla="*/ 64 h 219"/>
                      <a:gd name="T6" fmla="*/ 489 w 505"/>
                      <a:gd name="T7" fmla="*/ 0 h 219"/>
                      <a:gd name="T8" fmla="*/ 504 w 505"/>
                      <a:gd name="T9" fmla="*/ 64 h 219"/>
                      <a:gd name="T10" fmla="*/ 453 w 505"/>
                      <a:gd name="T11" fmla="*/ 25 h 219"/>
                      <a:gd name="T12" fmla="*/ 440 w 505"/>
                      <a:gd name="T13" fmla="*/ 16 h 219"/>
                      <a:gd name="T14" fmla="*/ 429 w 505"/>
                      <a:gd name="T15" fmla="*/ 25 h 219"/>
                      <a:gd name="T16" fmla="*/ 380 w 505"/>
                      <a:gd name="T17" fmla="*/ 64 h 219"/>
                      <a:gd name="T18" fmla="*/ 391 w 505"/>
                      <a:gd name="T19" fmla="*/ 0 h 219"/>
                      <a:gd name="T20" fmla="*/ 369 w 505"/>
                      <a:gd name="T21" fmla="*/ 0 h 219"/>
                      <a:gd name="T22" fmla="*/ 380 w 505"/>
                      <a:gd name="T23" fmla="*/ 64 h 219"/>
                      <a:gd name="T24" fmla="*/ 331 w 505"/>
                      <a:gd name="T25" fmla="*/ 25 h 219"/>
                      <a:gd name="T26" fmla="*/ 318 w 505"/>
                      <a:gd name="T27" fmla="*/ 18 h 219"/>
                      <a:gd name="T28" fmla="*/ 307 w 505"/>
                      <a:gd name="T29" fmla="*/ 25 h 219"/>
                      <a:gd name="T30" fmla="*/ 256 w 505"/>
                      <a:gd name="T31" fmla="*/ 64 h 219"/>
                      <a:gd name="T32" fmla="*/ 269 w 505"/>
                      <a:gd name="T33" fmla="*/ 0 h 219"/>
                      <a:gd name="T34" fmla="*/ 256 w 505"/>
                      <a:gd name="T35" fmla="*/ 64 h 219"/>
                      <a:gd name="T36" fmla="*/ 256 w 505"/>
                      <a:gd name="T37" fmla="*/ 91 h 219"/>
                      <a:gd name="T38" fmla="*/ 233 w 505"/>
                      <a:gd name="T39" fmla="*/ 25 h 219"/>
                      <a:gd name="T40" fmla="*/ 184 w 505"/>
                      <a:gd name="T41" fmla="*/ 64 h 219"/>
                      <a:gd name="T42" fmla="*/ 135 w 505"/>
                      <a:gd name="T43" fmla="*/ 25 h 219"/>
                      <a:gd name="T44" fmla="*/ 111 w 505"/>
                      <a:gd name="T45" fmla="*/ 25 h 219"/>
                      <a:gd name="T46" fmla="*/ 62 w 505"/>
                      <a:gd name="T47" fmla="*/ 64 h 219"/>
                      <a:gd name="T48" fmla="*/ 11 w 505"/>
                      <a:gd name="T49" fmla="*/ 25 h 219"/>
                      <a:gd name="T50" fmla="*/ 246 w 505"/>
                      <a:gd name="T51" fmla="*/ 64 h 219"/>
                      <a:gd name="T52" fmla="*/ 248 w 505"/>
                      <a:gd name="T53" fmla="*/ 94 h 219"/>
                      <a:gd name="T54" fmla="*/ 237 w 505"/>
                      <a:gd name="T55" fmla="*/ 113 h 219"/>
                      <a:gd name="T56" fmla="*/ 241 w 505"/>
                      <a:gd name="T57" fmla="*/ 147 h 219"/>
                      <a:gd name="T58" fmla="*/ 252 w 505"/>
                      <a:gd name="T59" fmla="*/ 136 h 219"/>
                      <a:gd name="T60" fmla="*/ 261 w 505"/>
                      <a:gd name="T61" fmla="*/ 147 h 219"/>
                      <a:gd name="T62" fmla="*/ 284 w 505"/>
                      <a:gd name="T63" fmla="*/ 147 h 219"/>
                      <a:gd name="T64" fmla="*/ 280 w 505"/>
                      <a:gd name="T65" fmla="*/ 171 h 219"/>
                      <a:gd name="T66" fmla="*/ 256 w 505"/>
                      <a:gd name="T67" fmla="*/ 198 h 219"/>
                      <a:gd name="T68" fmla="*/ 359 w 505"/>
                      <a:gd name="T69" fmla="*/ 218 h 219"/>
                      <a:gd name="T70" fmla="*/ 267 w 505"/>
                      <a:gd name="T71" fmla="*/ 180 h 219"/>
                      <a:gd name="T72" fmla="*/ 243 w 505"/>
                      <a:gd name="T73" fmla="*/ 180 h 219"/>
                      <a:gd name="T74" fmla="*/ 199 w 505"/>
                      <a:gd name="T75" fmla="*/ 171 h 219"/>
                      <a:gd name="T76" fmla="*/ 196 w 505"/>
                      <a:gd name="T77" fmla="*/ 147 h 219"/>
                      <a:gd name="T78" fmla="*/ 164 w 505"/>
                      <a:gd name="T79" fmla="*/ 136 h 219"/>
                      <a:gd name="T80" fmla="*/ 154 w 505"/>
                      <a:gd name="T81" fmla="*/ 124 h 219"/>
                      <a:gd name="T82" fmla="*/ 150 w 505"/>
                      <a:gd name="T83" fmla="*/ 94 h 219"/>
                      <a:gd name="T84" fmla="*/ 118 w 505"/>
                      <a:gd name="T85" fmla="*/ 84 h 219"/>
                      <a:gd name="T86" fmla="*/ 134 w 505"/>
                      <a:gd name="T87" fmla="*/ 91 h 219"/>
                      <a:gd name="T88" fmla="*/ 141 w 505"/>
                      <a:gd name="T89" fmla="*/ 94 h 219"/>
                      <a:gd name="T90" fmla="*/ 162 w 505"/>
                      <a:gd name="T91" fmla="*/ 122 h 219"/>
                      <a:gd name="T92" fmla="*/ 173 w 505"/>
                      <a:gd name="T93" fmla="*/ 113 h 219"/>
                      <a:gd name="T94" fmla="*/ 175 w 505"/>
                      <a:gd name="T95" fmla="*/ 147 h 219"/>
                      <a:gd name="T96" fmla="*/ 186 w 505"/>
                      <a:gd name="T97" fmla="*/ 147 h 219"/>
                      <a:gd name="T98" fmla="*/ 207 w 505"/>
                      <a:gd name="T99" fmla="*/ 171 h 219"/>
                      <a:gd name="T100" fmla="*/ 216 w 505"/>
                      <a:gd name="T101" fmla="*/ 171 h 219"/>
                      <a:gd name="T102" fmla="*/ 256 w 505"/>
                      <a:gd name="T103" fmla="*/ 198 h 219"/>
                      <a:gd name="T104" fmla="*/ 261 w 505"/>
                      <a:gd name="T105" fmla="*/ 160 h 219"/>
                      <a:gd name="T106" fmla="*/ 233 w 505"/>
                      <a:gd name="T107" fmla="*/ 147 h 219"/>
                      <a:gd name="T108" fmla="*/ 203 w 505"/>
                      <a:gd name="T109" fmla="*/ 94 h 219"/>
                      <a:gd name="T110" fmla="*/ 207 w 505"/>
                      <a:gd name="T111" fmla="*/ 64 h 219"/>
                      <a:gd name="T112" fmla="*/ 182 w 505"/>
                      <a:gd name="T113" fmla="*/ 64 h 219"/>
                      <a:gd name="T114" fmla="*/ 186 w 505"/>
                      <a:gd name="T115" fmla="*/ 94 h 219"/>
                      <a:gd name="T116" fmla="*/ 214 w 505"/>
                      <a:gd name="T117" fmla="*/ 113 h 219"/>
                      <a:gd name="T118" fmla="*/ 226 w 505"/>
                      <a:gd name="T119" fmla="*/ 124 h 219"/>
                      <a:gd name="T120" fmla="*/ 276 w 505"/>
                      <a:gd name="T121" fmla="*/ 94 h 219"/>
                      <a:gd name="T122" fmla="*/ 280 w 505"/>
                      <a:gd name="T123" fmla="*/ 124 h 219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505"/>
                      <a:gd name="T187" fmla="*/ 0 h 219"/>
                      <a:gd name="T188" fmla="*/ 505 w 505"/>
                      <a:gd name="T189" fmla="*/ 219 h 219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505" h="219">
                        <a:moveTo>
                          <a:pt x="288" y="124"/>
                        </a:moveTo>
                        <a:lnTo>
                          <a:pt x="276" y="94"/>
                        </a:lnTo>
                        <a:lnTo>
                          <a:pt x="265" y="94"/>
                        </a:lnTo>
                        <a:lnTo>
                          <a:pt x="269" y="84"/>
                        </a:lnTo>
                        <a:lnTo>
                          <a:pt x="269" y="64"/>
                        </a:lnTo>
                        <a:lnTo>
                          <a:pt x="504" y="64"/>
                        </a:lnTo>
                        <a:lnTo>
                          <a:pt x="500" y="18"/>
                        </a:lnTo>
                        <a:lnTo>
                          <a:pt x="489" y="0"/>
                        </a:lnTo>
                        <a:lnTo>
                          <a:pt x="491" y="25"/>
                        </a:lnTo>
                        <a:lnTo>
                          <a:pt x="504" y="64"/>
                        </a:lnTo>
                        <a:lnTo>
                          <a:pt x="442" y="64"/>
                        </a:lnTo>
                        <a:lnTo>
                          <a:pt x="453" y="25"/>
                        </a:lnTo>
                        <a:lnTo>
                          <a:pt x="451" y="0"/>
                        </a:lnTo>
                        <a:lnTo>
                          <a:pt x="440" y="16"/>
                        </a:lnTo>
                        <a:lnTo>
                          <a:pt x="429" y="0"/>
                        </a:lnTo>
                        <a:lnTo>
                          <a:pt x="429" y="25"/>
                        </a:lnTo>
                        <a:lnTo>
                          <a:pt x="442" y="64"/>
                        </a:lnTo>
                        <a:lnTo>
                          <a:pt x="380" y="64"/>
                        </a:lnTo>
                        <a:lnTo>
                          <a:pt x="391" y="25"/>
                        </a:lnTo>
                        <a:lnTo>
                          <a:pt x="391" y="0"/>
                        </a:lnTo>
                        <a:lnTo>
                          <a:pt x="378" y="16"/>
                        </a:lnTo>
                        <a:lnTo>
                          <a:pt x="369" y="0"/>
                        </a:lnTo>
                        <a:lnTo>
                          <a:pt x="369" y="25"/>
                        </a:lnTo>
                        <a:lnTo>
                          <a:pt x="380" y="64"/>
                        </a:lnTo>
                        <a:lnTo>
                          <a:pt x="320" y="64"/>
                        </a:lnTo>
                        <a:lnTo>
                          <a:pt x="331" y="25"/>
                        </a:lnTo>
                        <a:lnTo>
                          <a:pt x="331" y="0"/>
                        </a:lnTo>
                        <a:lnTo>
                          <a:pt x="318" y="18"/>
                        </a:lnTo>
                        <a:lnTo>
                          <a:pt x="307" y="0"/>
                        </a:lnTo>
                        <a:lnTo>
                          <a:pt x="307" y="25"/>
                        </a:lnTo>
                        <a:lnTo>
                          <a:pt x="320" y="64"/>
                        </a:lnTo>
                        <a:lnTo>
                          <a:pt x="256" y="64"/>
                        </a:lnTo>
                        <a:lnTo>
                          <a:pt x="269" y="25"/>
                        </a:lnTo>
                        <a:lnTo>
                          <a:pt x="269" y="0"/>
                        </a:lnTo>
                        <a:lnTo>
                          <a:pt x="258" y="16"/>
                        </a:lnTo>
                        <a:lnTo>
                          <a:pt x="256" y="64"/>
                        </a:lnTo>
                        <a:lnTo>
                          <a:pt x="269" y="64"/>
                        </a:lnTo>
                        <a:lnTo>
                          <a:pt x="256" y="91"/>
                        </a:lnTo>
                        <a:lnTo>
                          <a:pt x="246" y="64"/>
                        </a:lnTo>
                        <a:lnTo>
                          <a:pt x="233" y="25"/>
                        </a:lnTo>
                        <a:lnTo>
                          <a:pt x="197" y="25"/>
                        </a:lnTo>
                        <a:lnTo>
                          <a:pt x="184" y="64"/>
                        </a:lnTo>
                        <a:lnTo>
                          <a:pt x="171" y="25"/>
                        </a:lnTo>
                        <a:lnTo>
                          <a:pt x="135" y="25"/>
                        </a:lnTo>
                        <a:lnTo>
                          <a:pt x="124" y="64"/>
                        </a:lnTo>
                        <a:lnTo>
                          <a:pt x="111" y="25"/>
                        </a:lnTo>
                        <a:lnTo>
                          <a:pt x="73" y="25"/>
                        </a:lnTo>
                        <a:lnTo>
                          <a:pt x="62" y="64"/>
                        </a:lnTo>
                        <a:lnTo>
                          <a:pt x="49" y="25"/>
                        </a:lnTo>
                        <a:lnTo>
                          <a:pt x="11" y="25"/>
                        </a:lnTo>
                        <a:lnTo>
                          <a:pt x="0" y="64"/>
                        </a:lnTo>
                        <a:lnTo>
                          <a:pt x="246" y="64"/>
                        </a:lnTo>
                        <a:lnTo>
                          <a:pt x="244" y="84"/>
                        </a:lnTo>
                        <a:lnTo>
                          <a:pt x="248" y="94"/>
                        </a:lnTo>
                        <a:lnTo>
                          <a:pt x="237" y="94"/>
                        </a:lnTo>
                        <a:lnTo>
                          <a:pt x="237" y="113"/>
                        </a:lnTo>
                        <a:lnTo>
                          <a:pt x="231" y="129"/>
                        </a:lnTo>
                        <a:lnTo>
                          <a:pt x="241" y="147"/>
                        </a:lnTo>
                        <a:lnTo>
                          <a:pt x="254" y="124"/>
                        </a:lnTo>
                        <a:lnTo>
                          <a:pt x="252" y="136"/>
                        </a:lnTo>
                        <a:lnTo>
                          <a:pt x="248" y="147"/>
                        </a:lnTo>
                        <a:lnTo>
                          <a:pt x="261" y="147"/>
                        </a:lnTo>
                        <a:lnTo>
                          <a:pt x="273" y="171"/>
                        </a:lnTo>
                        <a:lnTo>
                          <a:pt x="284" y="147"/>
                        </a:lnTo>
                        <a:lnTo>
                          <a:pt x="284" y="160"/>
                        </a:lnTo>
                        <a:lnTo>
                          <a:pt x="280" y="171"/>
                        </a:lnTo>
                        <a:lnTo>
                          <a:pt x="267" y="171"/>
                        </a:lnTo>
                        <a:lnTo>
                          <a:pt x="256" y="198"/>
                        </a:lnTo>
                        <a:lnTo>
                          <a:pt x="256" y="218"/>
                        </a:lnTo>
                        <a:lnTo>
                          <a:pt x="359" y="218"/>
                        </a:lnTo>
                        <a:lnTo>
                          <a:pt x="348" y="180"/>
                        </a:lnTo>
                        <a:lnTo>
                          <a:pt x="267" y="180"/>
                        </a:lnTo>
                        <a:lnTo>
                          <a:pt x="256" y="218"/>
                        </a:lnTo>
                        <a:lnTo>
                          <a:pt x="243" y="180"/>
                        </a:lnTo>
                        <a:lnTo>
                          <a:pt x="243" y="171"/>
                        </a:lnTo>
                        <a:lnTo>
                          <a:pt x="199" y="171"/>
                        </a:lnTo>
                        <a:lnTo>
                          <a:pt x="196" y="160"/>
                        </a:lnTo>
                        <a:lnTo>
                          <a:pt x="196" y="147"/>
                        </a:lnTo>
                        <a:lnTo>
                          <a:pt x="167" y="147"/>
                        </a:lnTo>
                        <a:lnTo>
                          <a:pt x="164" y="136"/>
                        </a:lnTo>
                        <a:lnTo>
                          <a:pt x="164" y="124"/>
                        </a:lnTo>
                        <a:lnTo>
                          <a:pt x="154" y="124"/>
                        </a:lnTo>
                        <a:lnTo>
                          <a:pt x="149" y="113"/>
                        </a:lnTo>
                        <a:lnTo>
                          <a:pt x="150" y="94"/>
                        </a:lnTo>
                        <a:lnTo>
                          <a:pt x="124" y="94"/>
                        </a:lnTo>
                        <a:lnTo>
                          <a:pt x="118" y="84"/>
                        </a:lnTo>
                        <a:lnTo>
                          <a:pt x="120" y="64"/>
                        </a:lnTo>
                        <a:lnTo>
                          <a:pt x="134" y="91"/>
                        </a:lnTo>
                        <a:lnTo>
                          <a:pt x="145" y="64"/>
                        </a:lnTo>
                        <a:lnTo>
                          <a:pt x="141" y="94"/>
                        </a:lnTo>
                        <a:lnTo>
                          <a:pt x="150" y="94"/>
                        </a:lnTo>
                        <a:lnTo>
                          <a:pt x="162" y="122"/>
                        </a:lnTo>
                        <a:lnTo>
                          <a:pt x="175" y="94"/>
                        </a:lnTo>
                        <a:lnTo>
                          <a:pt x="173" y="113"/>
                        </a:lnTo>
                        <a:lnTo>
                          <a:pt x="167" y="129"/>
                        </a:lnTo>
                        <a:lnTo>
                          <a:pt x="175" y="147"/>
                        </a:lnTo>
                        <a:lnTo>
                          <a:pt x="188" y="124"/>
                        </a:lnTo>
                        <a:lnTo>
                          <a:pt x="186" y="147"/>
                        </a:lnTo>
                        <a:lnTo>
                          <a:pt x="196" y="147"/>
                        </a:lnTo>
                        <a:lnTo>
                          <a:pt x="207" y="171"/>
                        </a:lnTo>
                        <a:lnTo>
                          <a:pt x="218" y="147"/>
                        </a:lnTo>
                        <a:lnTo>
                          <a:pt x="216" y="171"/>
                        </a:lnTo>
                        <a:lnTo>
                          <a:pt x="243" y="171"/>
                        </a:lnTo>
                        <a:lnTo>
                          <a:pt x="256" y="198"/>
                        </a:lnTo>
                        <a:lnTo>
                          <a:pt x="265" y="176"/>
                        </a:lnTo>
                        <a:lnTo>
                          <a:pt x="261" y="160"/>
                        </a:lnTo>
                        <a:lnTo>
                          <a:pt x="261" y="147"/>
                        </a:lnTo>
                        <a:lnTo>
                          <a:pt x="233" y="147"/>
                        </a:lnTo>
                        <a:lnTo>
                          <a:pt x="214" y="94"/>
                        </a:lnTo>
                        <a:lnTo>
                          <a:pt x="203" y="94"/>
                        </a:lnTo>
                        <a:lnTo>
                          <a:pt x="207" y="84"/>
                        </a:lnTo>
                        <a:lnTo>
                          <a:pt x="207" y="64"/>
                        </a:lnTo>
                        <a:lnTo>
                          <a:pt x="194" y="91"/>
                        </a:lnTo>
                        <a:lnTo>
                          <a:pt x="182" y="64"/>
                        </a:lnTo>
                        <a:lnTo>
                          <a:pt x="182" y="84"/>
                        </a:lnTo>
                        <a:lnTo>
                          <a:pt x="186" y="94"/>
                        </a:lnTo>
                        <a:lnTo>
                          <a:pt x="214" y="94"/>
                        </a:lnTo>
                        <a:lnTo>
                          <a:pt x="214" y="113"/>
                        </a:lnTo>
                        <a:lnTo>
                          <a:pt x="216" y="124"/>
                        </a:lnTo>
                        <a:lnTo>
                          <a:pt x="226" y="124"/>
                        </a:lnTo>
                        <a:lnTo>
                          <a:pt x="237" y="94"/>
                        </a:lnTo>
                        <a:lnTo>
                          <a:pt x="276" y="94"/>
                        </a:lnTo>
                        <a:lnTo>
                          <a:pt x="276" y="113"/>
                        </a:lnTo>
                        <a:lnTo>
                          <a:pt x="280" y="124"/>
                        </a:lnTo>
                        <a:lnTo>
                          <a:pt x="288" y="124"/>
                        </a:lnTo>
                      </a:path>
                    </a:pathLst>
                  </a:custGeom>
                  <a:solidFill>
                    <a:srgbClr val="9B9B9B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7" name="Freeform 26"/>
                  <p:cNvSpPr>
                    <a:spLocks/>
                  </p:cNvSpPr>
                  <p:nvPr/>
                </p:nvSpPr>
                <p:spPr bwMode="auto">
                  <a:xfrm>
                    <a:off x="2024" y="2262"/>
                    <a:ext cx="287" cy="130"/>
                  </a:xfrm>
                  <a:custGeom>
                    <a:avLst/>
                    <a:gdLst>
                      <a:gd name="T0" fmla="*/ 74 w 287"/>
                      <a:gd name="T1" fmla="*/ 10 h 130"/>
                      <a:gd name="T2" fmla="*/ 67 w 287"/>
                      <a:gd name="T3" fmla="*/ 63 h 130"/>
                      <a:gd name="T4" fmla="*/ 85 w 287"/>
                      <a:gd name="T5" fmla="*/ 51 h 130"/>
                      <a:gd name="T6" fmla="*/ 87 w 287"/>
                      <a:gd name="T7" fmla="*/ 63 h 130"/>
                      <a:gd name="T8" fmla="*/ 89 w 287"/>
                      <a:gd name="T9" fmla="*/ 84 h 130"/>
                      <a:gd name="T10" fmla="*/ 52 w 287"/>
                      <a:gd name="T11" fmla="*/ 10 h 130"/>
                      <a:gd name="T12" fmla="*/ 17 w 287"/>
                      <a:gd name="T13" fmla="*/ 28 h 130"/>
                      <a:gd name="T14" fmla="*/ 19 w 287"/>
                      <a:gd name="T15" fmla="*/ 38 h 130"/>
                      <a:gd name="T16" fmla="*/ 11 w 287"/>
                      <a:gd name="T17" fmla="*/ 87 h 130"/>
                      <a:gd name="T18" fmla="*/ 28 w 287"/>
                      <a:gd name="T19" fmla="*/ 73 h 130"/>
                      <a:gd name="T20" fmla="*/ 32 w 287"/>
                      <a:gd name="T21" fmla="*/ 84 h 130"/>
                      <a:gd name="T22" fmla="*/ 22 w 287"/>
                      <a:gd name="T23" fmla="*/ 129 h 130"/>
                      <a:gd name="T24" fmla="*/ 0 w 287"/>
                      <a:gd name="T25" fmla="*/ 37 h 130"/>
                      <a:gd name="T26" fmla="*/ 48 w 287"/>
                      <a:gd name="T27" fmla="*/ 0 h 130"/>
                      <a:gd name="T28" fmla="*/ 72 w 287"/>
                      <a:gd name="T29" fmla="*/ 0 h 130"/>
                      <a:gd name="T30" fmla="*/ 123 w 287"/>
                      <a:gd name="T31" fmla="*/ 37 h 130"/>
                      <a:gd name="T32" fmla="*/ 173 w 287"/>
                      <a:gd name="T33" fmla="*/ 0 h 130"/>
                      <a:gd name="T34" fmla="*/ 197 w 287"/>
                      <a:gd name="T35" fmla="*/ 0 h 130"/>
                      <a:gd name="T36" fmla="*/ 241 w 287"/>
                      <a:gd name="T37" fmla="*/ 10 h 130"/>
                      <a:gd name="T38" fmla="*/ 186 w 287"/>
                      <a:gd name="T39" fmla="*/ 38 h 130"/>
                      <a:gd name="T40" fmla="*/ 137 w 287"/>
                      <a:gd name="T41" fmla="*/ 10 h 130"/>
                      <a:gd name="T42" fmla="*/ 132 w 287"/>
                      <a:gd name="T43" fmla="*/ 63 h 130"/>
                      <a:gd name="T44" fmla="*/ 150 w 287"/>
                      <a:gd name="T45" fmla="*/ 51 h 130"/>
                      <a:gd name="T46" fmla="*/ 152 w 287"/>
                      <a:gd name="T47" fmla="*/ 63 h 130"/>
                      <a:gd name="T48" fmla="*/ 147 w 287"/>
                      <a:gd name="T49" fmla="*/ 108 h 130"/>
                      <a:gd name="T50" fmla="*/ 165 w 287"/>
                      <a:gd name="T51" fmla="*/ 92 h 130"/>
                      <a:gd name="T52" fmla="*/ 221 w 287"/>
                      <a:gd name="T53" fmla="*/ 129 h 130"/>
                      <a:gd name="T54" fmla="*/ 271 w 287"/>
                      <a:gd name="T55" fmla="*/ 92 h 130"/>
                      <a:gd name="T56" fmla="*/ 217 w 287"/>
                      <a:gd name="T57" fmla="*/ 61 h 130"/>
                      <a:gd name="T58" fmla="*/ 214 w 287"/>
                      <a:gd name="T59" fmla="*/ 51 h 130"/>
                      <a:gd name="T60" fmla="*/ 286 w 287"/>
                      <a:gd name="T61" fmla="*/ 129 h 130"/>
                      <a:gd name="T62" fmla="*/ 113 w 287"/>
                      <a:gd name="T63" fmla="*/ 10 h 130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287"/>
                      <a:gd name="T97" fmla="*/ 0 h 130"/>
                      <a:gd name="T98" fmla="*/ 287 w 287"/>
                      <a:gd name="T99" fmla="*/ 130 h 130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287" h="130">
                        <a:moveTo>
                          <a:pt x="113" y="10"/>
                        </a:moveTo>
                        <a:lnTo>
                          <a:pt x="74" y="10"/>
                        </a:lnTo>
                        <a:lnTo>
                          <a:pt x="80" y="28"/>
                        </a:lnTo>
                        <a:lnTo>
                          <a:pt x="67" y="63"/>
                        </a:lnTo>
                        <a:lnTo>
                          <a:pt x="82" y="38"/>
                        </a:lnTo>
                        <a:lnTo>
                          <a:pt x="85" y="51"/>
                        </a:lnTo>
                        <a:lnTo>
                          <a:pt x="76" y="84"/>
                        </a:lnTo>
                        <a:lnTo>
                          <a:pt x="87" y="63"/>
                        </a:lnTo>
                        <a:lnTo>
                          <a:pt x="93" y="73"/>
                        </a:lnTo>
                        <a:lnTo>
                          <a:pt x="89" y="84"/>
                        </a:lnTo>
                        <a:lnTo>
                          <a:pt x="72" y="84"/>
                        </a:lnTo>
                        <a:lnTo>
                          <a:pt x="52" y="10"/>
                        </a:lnTo>
                        <a:lnTo>
                          <a:pt x="11" y="10"/>
                        </a:lnTo>
                        <a:lnTo>
                          <a:pt x="17" y="28"/>
                        </a:lnTo>
                        <a:lnTo>
                          <a:pt x="4" y="63"/>
                        </a:lnTo>
                        <a:lnTo>
                          <a:pt x="19" y="38"/>
                        </a:lnTo>
                        <a:lnTo>
                          <a:pt x="22" y="51"/>
                        </a:lnTo>
                        <a:lnTo>
                          <a:pt x="11" y="87"/>
                        </a:lnTo>
                        <a:lnTo>
                          <a:pt x="24" y="63"/>
                        </a:lnTo>
                        <a:lnTo>
                          <a:pt x="28" y="73"/>
                        </a:lnTo>
                        <a:lnTo>
                          <a:pt x="17" y="110"/>
                        </a:lnTo>
                        <a:lnTo>
                          <a:pt x="32" y="84"/>
                        </a:lnTo>
                        <a:lnTo>
                          <a:pt x="35" y="92"/>
                        </a:lnTo>
                        <a:lnTo>
                          <a:pt x="22" y="129"/>
                        </a:lnTo>
                        <a:lnTo>
                          <a:pt x="4" y="63"/>
                        </a:lnTo>
                        <a:lnTo>
                          <a:pt x="0" y="37"/>
                        </a:lnTo>
                        <a:lnTo>
                          <a:pt x="9" y="0"/>
                        </a:lnTo>
                        <a:lnTo>
                          <a:pt x="48" y="0"/>
                        </a:lnTo>
                        <a:lnTo>
                          <a:pt x="61" y="37"/>
                        </a:lnTo>
                        <a:lnTo>
                          <a:pt x="72" y="0"/>
                        </a:lnTo>
                        <a:lnTo>
                          <a:pt x="111" y="0"/>
                        </a:lnTo>
                        <a:lnTo>
                          <a:pt x="123" y="37"/>
                        </a:lnTo>
                        <a:lnTo>
                          <a:pt x="136" y="0"/>
                        </a:lnTo>
                        <a:lnTo>
                          <a:pt x="173" y="0"/>
                        </a:lnTo>
                        <a:lnTo>
                          <a:pt x="186" y="38"/>
                        </a:lnTo>
                        <a:lnTo>
                          <a:pt x="197" y="0"/>
                        </a:lnTo>
                        <a:lnTo>
                          <a:pt x="236" y="0"/>
                        </a:lnTo>
                        <a:lnTo>
                          <a:pt x="241" y="10"/>
                        </a:lnTo>
                        <a:lnTo>
                          <a:pt x="199" y="10"/>
                        </a:lnTo>
                        <a:lnTo>
                          <a:pt x="186" y="38"/>
                        </a:lnTo>
                        <a:lnTo>
                          <a:pt x="176" y="10"/>
                        </a:lnTo>
                        <a:lnTo>
                          <a:pt x="137" y="10"/>
                        </a:lnTo>
                        <a:lnTo>
                          <a:pt x="143" y="28"/>
                        </a:lnTo>
                        <a:lnTo>
                          <a:pt x="132" y="63"/>
                        </a:lnTo>
                        <a:lnTo>
                          <a:pt x="145" y="38"/>
                        </a:lnTo>
                        <a:lnTo>
                          <a:pt x="150" y="51"/>
                        </a:lnTo>
                        <a:lnTo>
                          <a:pt x="139" y="85"/>
                        </a:lnTo>
                        <a:lnTo>
                          <a:pt x="152" y="63"/>
                        </a:lnTo>
                        <a:lnTo>
                          <a:pt x="158" y="73"/>
                        </a:lnTo>
                        <a:lnTo>
                          <a:pt x="147" y="108"/>
                        </a:lnTo>
                        <a:lnTo>
                          <a:pt x="160" y="84"/>
                        </a:lnTo>
                        <a:lnTo>
                          <a:pt x="165" y="92"/>
                        </a:lnTo>
                        <a:lnTo>
                          <a:pt x="156" y="129"/>
                        </a:lnTo>
                        <a:lnTo>
                          <a:pt x="221" y="129"/>
                        </a:lnTo>
                        <a:lnTo>
                          <a:pt x="232" y="92"/>
                        </a:lnTo>
                        <a:lnTo>
                          <a:pt x="271" y="92"/>
                        </a:lnTo>
                        <a:lnTo>
                          <a:pt x="260" y="61"/>
                        </a:lnTo>
                        <a:lnTo>
                          <a:pt x="217" y="61"/>
                        </a:lnTo>
                        <a:lnTo>
                          <a:pt x="202" y="84"/>
                        </a:lnTo>
                        <a:lnTo>
                          <a:pt x="214" y="51"/>
                        </a:lnTo>
                        <a:lnTo>
                          <a:pt x="256" y="51"/>
                        </a:lnTo>
                        <a:lnTo>
                          <a:pt x="286" y="129"/>
                        </a:lnTo>
                        <a:lnTo>
                          <a:pt x="156" y="129"/>
                        </a:lnTo>
                        <a:lnTo>
                          <a:pt x="113" y="10"/>
                        </a:lnTo>
                      </a:path>
                    </a:pathLst>
                  </a:custGeom>
                  <a:solidFill>
                    <a:srgbClr val="9B9B9B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8" name="Freeform 27"/>
                  <p:cNvSpPr>
                    <a:spLocks/>
                  </p:cNvSpPr>
                  <p:nvPr/>
                </p:nvSpPr>
                <p:spPr bwMode="auto">
                  <a:xfrm>
                    <a:off x="1573" y="2199"/>
                    <a:ext cx="447" cy="193"/>
                  </a:xfrm>
                  <a:custGeom>
                    <a:avLst/>
                    <a:gdLst>
                      <a:gd name="T0" fmla="*/ 146 w 447"/>
                      <a:gd name="T1" fmla="*/ 154 h 193"/>
                      <a:gd name="T2" fmla="*/ 220 w 447"/>
                      <a:gd name="T3" fmla="*/ 145 h 193"/>
                      <a:gd name="T4" fmla="*/ 131 w 447"/>
                      <a:gd name="T5" fmla="*/ 172 h 193"/>
                      <a:gd name="T6" fmla="*/ 60 w 447"/>
                      <a:gd name="T7" fmla="*/ 145 h 193"/>
                      <a:gd name="T8" fmla="*/ 39 w 447"/>
                      <a:gd name="T9" fmla="*/ 134 h 193"/>
                      <a:gd name="T10" fmla="*/ 9 w 447"/>
                      <a:gd name="T11" fmla="*/ 121 h 193"/>
                      <a:gd name="T12" fmla="*/ 0 w 447"/>
                      <a:gd name="T13" fmla="*/ 98 h 193"/>
                      <a:gd name="T14" fmla="*/ 24 w 447"/>
                      <a:gd name="T15" fmla="*/ 69 h 193"/>
                      <a:gd name="T16" fmla="*/ 21 w 447"/>
                      <a:gd name="T17" fmla="*/ 38 h 193"/>
                      <a:gd name="T18" fmla="*/ 45 w 447"/>
                      <a:gd name="T19" fmla="*/ 38 h 193"/>
                      <a:gd name="T20" fmla="*/ 41 w 447"/>
                      <a:gd name="T21" fmla="*/ 69 h 193"/>
                      <a:gd name="T22" fmla="*/ 63 w 447"/>
                      <a:gd name="T23" fmla="*/ 98 h 193"/>
                      <a:gd name="T24" fmla="*/ 86 w 447"/>
                      <a:gd name="T25" fmla="*/ 69 h 193"/>
                      <a:gd name="T26" fmla="*/ 82 w 447"/>
                      <a:gd name="T27" fmla="*/ 38 h 193"/>
                      <a:gd name="T28" fmla="*/ 93 w 447"/>
                      <a:gd name="T29" fmla="*/ 69 h 193"/>
                      <a:gd name="T30" fmla="*/ 106 w 447"/>
                      <a:gd name="T31" fmla="*/ 58 h 193"/>
                      <a:gd name="T32" fmla="*/ 209 w 447"/>
                      <a:gd name="T33" fmla="*/ 69 h 193"/>
                      <a:gd name="T34" fmla="*/ 125 w 447"/>
                      <a:gd name="T35" fmla="*/ 98 h 193"/>
                      <a:gd name="T36" fmla="*/ 116 w 447"/>
                      <a:gd name="T37" fmla="*/ 87 h 193"/>
                      <a:gd name="T38" fmla="*/ 77 w 447"/>
                      <a:gd name="T39" fmla="*/ 69 h 193"/>
                      <a:gd name="T40" fmla="*/ 71 w 447"/>
                      <a:gd name="T41" fmla="*/ 103 h 193"/>
                      <a:gd name="T42" fmla="*/ 90 w 447"/>
                      <a:gd name="T43" fmla="*/ 123 h 193"/>
                      <a:gd name="T44" fmla="*/ 215 w 447"/>
                      <a:gd name="T45" fmla="*/ 110 h 193"/>
                      <a:gd name="T46" fmla="*/ 75 w 447"/>
                      <a:gd name="T47" fmla="*/ 123 h 193"/>
                      <a:gd name="T48" fmla="*/ 69 w 447"/>
                      <a:gd name="T49" fmla="*/ 98 h 193"/>
                      <a:gd name="T50" fmla="*/ 52 w 447"/>
                      <a:gd name="T51" fmla="*/ 87 h 193"/>
                      <a:gd name="T52" fmla="*/ 13 w 447"/>
                      <a:gd name="T53" fmla="*/ 69 h 193"/>
                      <a:gd name="T54" fmla="*/ 7 w 447"/>
                      <a:gd name="T55" fmla="*/ 103 h 193"/>
                      <a:gd name="T56" fmla="*/ 30 w 447"/>
                      <a:gd name="T57" fmla="*/ 98 h 193"/>
                      <a:gd name="T58" fmla="*/ 26 w 447"/>
                      <a:gd name="T59" fmla="*/ 121 h 193"/>
                      <a:gd name="T60" fmla="*/ 47 w 447"/>
                      <a:gd name="T61" fmla="*/ 145 h 193"/>
                      <a:gd name="T62" fmla="*/ 62 w 447"/>
                      <a:gd name="T63" fmla="*/ 134 h 193"/>
                      <a:gd name="T64" fmla="*/ 220 w 447"/>
                      <a:gd name="T65" fmla="*/ 154 h 193"/>
                      <a:gd name="T66" fmla="*/ 250 w 447"/>
                      <a:gd name="T67" fmla="*/ 192 h 193"/>
                      <a:gd name="T68" fmla="*/ 304 w 447"/>
                      <a:gd name="T69" fmla="*/ 154 h 193"/>
                      <a:gd name="T70" fmla="*/ 327 w 447"/>
                      <a:gd name="T71" fmla="*/ 154 h 193"/>
                      <a:gd name="T72" fmla="*/ 360 w 447"/>
                      <a:gd name="T73" fmla="*/ 123 h 193"/>
                      <a:gd name="T74" fmla="*/ 250 w 447"/>
                      <a:gd name="T75" fmla="*/ 87 h 193"/>
                      <a:gd name="T76" fmla="*/ 287 w 447"/>
                      <a:gd name="T77" fmla="*/ 58 h 193"/>
                      <a:gd name="T78" fmla="*/ 237 w 447"/>
                      <a:gd name="T79" fmla="*/ 96 h 193"/>
                      <a:gd name="T80" fmla="*/ 289 w 447"/>
                      <a:gd name="T81" fmla="*/ 69 h 193"/>
                      <a:gd name="T82" fmla="*/ 302 w 447"/>
                      <a:gd name="T83" fmla="*/ 123 h 193"/>
                      <a:gd name="T84" fmla="*/ 353 w 447"/>
                      <a:gd name="T85" fmla="*/ 87 h 193"/>
                      <a:gd name="T86" fmla="*/ 412 w 447"/>
                      <a:gd name="T87" fmla="*/ 38 h 193"/>
                      <a:gd name="T88" fmla="*/ 364 w 447"/>
                      <a:gd name="T89" fmla="*/ 0 h 193"/>
                      <a:gd name="T90" fmla="*/ 340 w 447"/>
                      <a:gd name="T91" fmla="*/ 0 h 193"/>
                      <a:gd name="T92" fmla="*/ 291 w 447"/>
                      <a:gd name="T93" fmla="*/ 38 h 193"/>
                      <a:gd name="T94" fmla="*/ 243 w 447"/>
                      <a:gd name="T95" fmla="*/ 0 h 193"/>
                      <a:gd name="T96" fmla="*/ 345 w 447"/>
                      <a:gd name="T97" fmla="*/ 38 h 193"/>
                      <a:gd name="T98" fmla="*/ 310 w 447"/>
                      <a:gd name="T99" fmla="*/ 58 h 193"/>
                      <a:gd name="T100" fmla="*/ 312 w 447"/>
                      <a:gd name="T101" fmla="*/ 69 h 193"/>
                      <a:gd name="T102" fmla="*/ 353 w 447"/>
                      <a:gd name="T103" fmla="*/ 87 h 193"/>
                      <a:gd name="T104" fmla="*/ 379 w 447"/>
                      <a:gd name="T105" fmla="*/ 87 h 193"/>
                      <a:gd name="T106" fmla="*/ 412 w 447"/>
                      <a:gd name="T107" fmla="*/ 58 h 193"/>
                      <a:gd name="T108" fmla="*/ 360 w 447"/>
                      <a:gd name="T109" fmla="*/ 94 h 193"/>
                      <a:gd name="T110" fmla="*/ 414 w 447"/>
                      <a:gd name="T111" fmla="*/ 69 h 193"/>
                      <a:gd name="T112" fmla="*/ 429 w 447"/>
                      <a:gd name="T113" fmla="*/ 123 h 193"/>
                      <a:gd name="T114" fmla="*/ 364 w 447"/>
                      <a:gd name="T115" fmla="*/ 134 h 193"/>
                      <a:gd name="T116" fmla="*/ 310 w 447"/>
                      <a:gd name="T117" fmla="*/ 170 h 193"/>
                      <a:gd name="T118" fmla="*/ 366 w 447"/>
                      <a:gd name="T119" fmla="*/ 145 h 193"/>
                      <a:gd name="T120" fmla="*/ 392 w 447"/>
                      <a:gd name="T121" fmla="*/ 154 h 193"/>
                      <a:gd name="T122" fmla="*/ 446 w 447"/>
                      <a:gd name="T123" fmla="*/ 192 h 193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447"/>
                      <a:gd name="T187" fmla="*/ 0 h 193"/>
                      <a:gd name="T188" fmla="*/ 447 w 447"/>
                      <a:gd name="T189" fmla="*/ 193 h 193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447" h="193">
                        <a:moveTo>
                          <a:pt x="132" y="192"/>
                        </a:moveTo>
                        <a:lnTo>
                          <a:pt x="146" y="154"/>
                        </a:lnTo>
                        <a:lnTo>
                          <a:pt x="220" y="154"/>
                        </a:lnTo>
                        <a:lnTo>
                          <a:pt x="220" y="145"/>
                        </a:lnTo>
                        <a:lnTo>
                          <a:pt x="144" y="145"/>
                        </a:lnTo>
                        <a:lnTo>
                          <a:pt x="131" y="172"/>
                        </a:lnTo>
                        <a:lnTo>
                          <a:pt x="69" y="172"/>
                        </a:lnTo>
                        <a:lnTo>
                          <a:pt x="60" y="145"/>
                        </a:lnTo>
                        <a:lnTo>
                          <a:pt x="43" y="145"/>
                        </a:lnTo>
                        <a:lnTo>
                          <a:pt x="39" y="134"/>
                        </a:lnTo>
                        <a:lnTo>
                          <a:pt x="37" y="121"/>
                        </a:lnTo>
                        <a:lnTo>
                          <a:pt x="9" y="121"/>
                        </a:lnTo>
                        <a:lnTo>
                          <a:pt x="6" y="98"/>
                        </a:lnTo>
                        <a:lnTo>
                          <a:pt x="0" y="98"/>
                        </a:lnTo>
                        <a:lnTo>
                          <a:pt x="13" y="69"/>
                        </a:lnTo>
                        <a:lnTo>
                          <a:pt x="24" y="69"/>
                        </a:lnTo>
                        <a:lnTo>
                          <a:pt x="21" y="58"/>
                        </a:lnTo>
                        <a:lnTo>
                          <a:pt x="21" y="38"/>
                        </a:lnTo>
                        <a:lnTo>
                          <a:pt x="32" y="65"/>
                        </a:lnTo>
                        <a:lnTo>
                          <a:pt x="45" y="38"/>
                        </a:lnTo>
                        <a:lnTo>
                          <a:pt x="45" y="58"/>
                        </a:lnTo>
                        <a:lnTo>
                          <a:pt x="41" y="69"/>
                        </a:lnTo>
                        <a:lnTo>
                          <a:pt x="52" y="69"/>
                        </a:lnTo>
                        <a:lnTo>
                          <a:pt x="63" y="98"/>
                        </a:lnTo>
                        <a:lnTo>
                          <a:pt x="77" y="69"/>
                        </a:lnTo>
                        <a:lnTo>
                          <a:pt x="86" y="69"/>
                        </a:lnTo>
                        <a:lnTo>
                          <a:pt x="82" y="58"/>
                        </a:lnTo>
                        <a:lnTo>
                          <a:pt x="82" y="38"/>
                        </a:lnTo>
                        <a:lnTo>
                          <a:pt x="93" y="63"/>
                        </a:lnTo>
                        <a:lnTo>
                          <a:pt x="93" y="69"/>
                        </a:lnTo>
                        <a:lnTo>
                          <a:pt x="103" y="69"/>
                        </a:lnTo>
                        <a:lnTo>
                          <a:pt x="106" y="58"/>
                        </a:lnTo>
                        <a:lnTo>
                          <a:pt x="209" y="58"/>
                        </a:lnTo>
                        <a:lnTo>
                          <a:pt x="209" y="69"/>
                        </a:lnTo>
                        <a:lnTo>
                          <a:pt x="138" y="69"/>
                        </a:lnTo>
                        <a:lnTo>
                          <a:pt x="125" y="98"/>
                        </a:lnTo>
                        <a:lnTo>
                          <a:pt x="119" y="98"/>
                        </a:lnTo>
                        <a:lnTo>
                          <a:pt x="116" y="87"/>
                        </a:lnTo>
                        <a:lnTo>
                          <a:pt x="116" y="69"/>
                        </a:lnTo>
                        <a:lnTo>
                          <a:pt x="77" y="69"/>
                        </a:lnTo>
                        <a:lnTo>
                          <a:pt x="77" y="87"/>
                        </a:lnTo>
                        <a:lnTo>
                          <a:pt x="71" y="103"/>
                        </a:lnTo>
                        <a:lnTo>
                          <a:pt x="82" y="123"/>
                        </a:lnTo>
                        <a:lnTo>
                          <a:pt x="90" y="123"/>
                        </a:lnTo>
                        <a:lnTo>
                          <a:pt x="93" y="110"/>
                        </a:lnTo>
                        <a:lnTo>
                          <a:pt x="215" y="110"/>
                        </a:lnTo>
                        <a:lnTo>
                          <a:pt x="216" y="123"/>
                        </a:lnTo>
                        <a:lnTo>
                          <a:pt x="75" y="123"/>
                        </a:lnTo>
                        <a:lnTo>
                          <a:pt x="69" y="110"/>
                        </a:lnTo>
                        <a:lnTo>
                          <a:pt x="69" y="98"/>
                        </a:lnTo>
                        <a:lnTo>
                          <a:pt x="56" y="98"/>
                        </a:lnTo>
                        <a:lnTo>
                          <a:pt x="52" y="87"/>
                        </a:lnTo>
                        <a:lnTo>
                          <a:pt x="52" y="69"/>
                        </a:lnTo>
                        <a:lnTo>
                          <a:pt x="13" y="69"/>
                        </a:lnTo>
                        <a:lnTo>
                          <a:pt x="13" y="87"/>
                        </a:lnTo>
                        <a:lnTo>
                          <a:pt x="7" y="103"/>
                        </a:lnTo>
                        <a:lnTo>
                          <a:pt x="17" y="121"/>
                        </a:lnTo>
                        <a:lnTo>
                          <a:pt x="30" y="98"/>
                        </a:lnTo>
                        <a:lnTo>
                          <a:pt x="30" y="110"/>
                        </a:lnTo>
                        <a:lnTo>
                          <a:pt x="26" y="121"/>
                        </a:lnTo>
                        <a:lnTo>
                          <a:pt x="37" y="121"/>
                        </a:lnTo>
                        <a:lnTo>
                          <a:pt x="47" y="145"/>
                        </a:lnTo>
                        <a:lnTo>
                          <a:pt x="60" y="145"/>
                        </a:lnTo>
                        <a:lnTo>
                          <a:pt x="62" y="134"/>
                        </a:lnTo>
                        <a:lnTo>
                          <a:pt x="218" y="134"/>
                        </a:lnTo>
                        <a:lnTo>
                          <a:pt x="220" y="154"/>
                        </a:lnTo>
                        <a:lnTo>
                          <a:pt x="231" y="192"/>
                        </a:lnTo>
                        <a:lnTo>
                          <a:pt x="250" y="192"/>
                        </a:lnTo>
                        <a:lnTo>
                          <a:pt x="261" y="154"/>
                        </a:lnTo>
                        <a:lnTo>
                          <a:pt x="304" y="154"/>
                        </a:lnTo>
                        <a:lnTo>
                          <a:pt x="315" y="192"/>
                        </a:lnTo>
                        <a:lnTo>
                          <a:pt x="327" y="154"/>
                        </a:lnTo>
                        <a:lnTo>
                          <a:pt x="369" y="154"/>
                        </a:lnTo>
                        <a:lnTo>
                          <a:pt x="360" y="123"/>
                        </a:lnTo>
                        <a:lnTo>
                          <a:pt x="239" y="123"/>
                        </a:lnTo>
                        <a:lnTo>
                          <a:pt x="250" y="87"/>
                        </a:lnTo>
                        <a:lnTo>
                          <a:pt x="291" y="87"/>
                        </a:lnTo>
                        <a:lnTo>
                          <a:pt x="287" y="58"/>
                        </a:lnTo>
                        <a:lnTo>
                          <a:pt x="246" y="58"/>
                        </a:lnTo>
                        <a:lnTo>
                          <a:pt x="237" y="96"/>
                        </a:lnTo>
                        <a:lnTo>
                          <a:pt x="248" y="69"/>
                        </a:lnTo>
                        <a:lnTo>
                          <a:pt x="289" y="69"/>
                        </a:lnTo>
                        <a:lnTo>
                          <a:pt x="291" y="87"/>
                        </a:lnTo>
                        <a:lnTo>
                          <a:pt x="302" y="123"/>
                        </a:lnTo>
                        <a:lnTo>
                          <a:pt x="315" y="87"/>
                        </a:lnTo>
                        <a:lnTo>
                          <a:pt x="353" y="87"/>
                        </a:lnTo>
                        <a:lnTo>
                          <a:pt x="345" y="38"/>
                        </a:lnTo>
                        <a:lnTo>
                          <a:pt x="412" y="38"/>
                        </a:lnTo>
                        <a:lnTo>
                          <a:pt x="401" y="0"/>
                        </a:lnTo>
                        <a:lnTo>
                          <a:pt x="364" y="0"/>
                        </a:lnTo>
                        <a:lnTo>
                          <a:pt x="351" y="38"/>
                        </a:lnTo>
                        <a:lnTo>
                          <a:pt x="340" y="0"/>
                        </a:lnTo>
                        <a:lnTo>
                          <a:pt x="302" y="0"/>
                        </a:lnTo>
                        <a:lnTo>
                          <a:pt x="291" y="38"/>
                        </a:lnTo>
                        <a:lnTo>
                          <a:pt x="278" y="0"/>
                        </a:lnTo>
                        <a:lnTo>
                          <a:pt x="243" y="0"/>
                        </a:lnTo>
                        <a:lnTo>
                          <a:pt x="230" y="38"/>
                        </a:lnTo>
                        <a:lnTo>
                          <a:pt x="345" y="38"/>
                        </a:lnTo>
                        <a:lnTo>
                          <a:pt x="349" y="58"/>
                        </a:lnTo>
                        <a:lnTo>
                          <a:pt x="310" y="58"/>
                        </a:lnTo>
                        <a:lnTo>
                          <a:pt x="299" y="96"/>
                        </a:lnTo>
                        <a:lnTo>
                          <a:pt x="312" y="69"/>
                        </a:lnTo>
                        <a:lnTo>
                          <a:pt x="351" y="69"/>
                        </a:lnTo>
                        <a:lnTo>
                          <a:pt x="353" y="87"/>
                        </a:lnTo>
                        <a:lnTo>
                          <a:pt x="366" y="123"/>
                        </a:lnTo>
                        <a:lnTo>
                          <a:pt x="379" y="87"/>
                        </a:lnTo>
                        <a:lnTo>
                          <a:pt x="416" y="87"/>
                        </a:lnTo>
                        <a:lnTo>
                          <a:pt x="412" y="58"/>
                        </a:lnTo>
                        <a:lnTo>
                          <a:pt x="371" y="58"/>
                        </a:lnTo>
                        <a:lnTo>
                          <a:pt x="360" y="94"/>
                        </a:lnTo>
                        <a:lnTo>
                          <a:pt x="373" y="69"/>
                        </a:lnTo>
                        <a:lnTo>
                          <a:pt x="414" y="69"/>
                        </a:lnTo>
                        <a:lnTo>
                          <a:pt x="416" y="87"/>
                        </a:lnTo>
                        <a:lnTo>
                          <a:pt x="429" y="123"/>
                        </a:lnTo>
                        <a:lnTo>
                          <a:pt x="360" y="123"/>
                        </a:lnTo>
                        <a:lnTo>
                          <a:pt x="364" y="134"/>
                        </a:lnTo>
                        <a:lnTo>
                          <a:pt x="323" y="134"/>
                        </a:lnTo>
                        <a:lnTo>
                          <a:pt x="310" y="170"/>
                        </a:lnTo>
                        <a:lnTo>
                          <a:pt x="325" y="145"/>
                        </a:lnTo>
                        <a:lnTo>
                          <a:pt x="366" y="145"/>
                        </a:lnTo>
                        <a:lnTo>
                          <a:pt x="381" y="192"/>
                        </a:lnTo>
                        <a:lnTo>
                          <a:pt x="392" y="154"/>
                        </a:lnTo>
                        <a:lnTo>
                          <a:pt x="435" y="154"/>
                        </a:lnTo>
                        <a:lnTo>
                          <a:pt x="446" y="192"/>
                        </a:lnTo>
                        <a:lnTo>
                          <a:pt x="132" y="192"/>
                        </a:lnTo>
                      </a:path>
                    </a:pathLst>
                  </a:custGeom>
                  <a:solidFill>
                    <a:srgbClr val="9B9B9B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19" name="Freeform 28"/>
                  <p:cNvSpPr>
                    <a:spLocks/>
                  </p:cNvSpPr>
                  <p:nvPr/>
                </p:nvSpPr>
                <p:spPr bwMode="auto">
                  <a:xfrm>
                    <a:off x="1805" y="2173"/>
                    <a:ext cx="450" cy="219"/>
                  </a:xfrm>
                  <a:custGeom>
                    <a:avLst/>
                    <a:gdLst>
                      <a:gd name="T0" fmla="*/ 220 w 450"/>
                      <a:gd name="T1" fmla="*/ 218 h 219"/>
                      <a:gd name="T2" fmla="*/ 205 w 450"/>
                      <a:gd name="T3" fmla="*/ 171 h 219"/>
                      <a:gd name="T4" fmla="*/ 220 w 450"/>
                      <a:gd name="T5" fmla="*/ 218 h 219"/>
                      <a:gd name="T6" fmla="*/ 165 w 450"/>
                      <a:gd name="T7" fmla="*/ 180 h 219"/>
                      <a:gd name="T8" fmla="*/ 150 w 450"/>
                      <a:gd name="T9" fmla="*/ 198 h 219"/>
                      <a:gd name="T10" fmla="*/ 133 w 450"/>
                      <a:gd name="T11" fmla="*/ 149 h 219"/>
                      <a:gd name="T12" fmla="*/ 154 w 450"/>
                      <a:gd name="T13" fmla="*/ 218 h 219"/>
                      <a:gd name="T14" fmla="*/ 100 w 450"/>
                      <a:gd name="T15" fmla="*/ 180 h 219"/>
                      <a:gd name="T16" fmla="*/ 83 w 450"/>
                      <a:gd name="T17" fmla="*/ 196 h 219"/>
                      <a:gd name="T18" fmla="*/ 94 w 450"/>
                      <a:gd name="T19" fmla="*/ 149 h 219"/>
                      <a:gd name="T20" fmla="*/ 190 w 450"/>
                      <a:gd name="T21" fmla="*/ 91 h 219"/>
                      <a:gd name="T22" fmla="*/ 190 w 450"/>
                      <a:gd name="T23" fmla="*/ 113 h 219"/>
                      <a:gd name="T24" fmla="*/ 139 w 450"/>
                      <a:gd name="T25" fmla="*/ 149 h 219"/>
                      <a:gd name="T26" fmla="*/ 147 w 450"/>
                      <a:gd name="T27" fmla="*/ 94 h 219"/>
                      <a:gd name="T28" fmla="*/ 145 w 450"/>
                      <a:gd name="T29" fmla="*/ 84 h 219"/>
                      <a:gd name="T30" fmla="*/ 130 w 450"/>
                      <a:gd name="T31" fmla="*/ 91 h 219"/>
                      <a:gd name="T32" fmla="*/ 126 w 450"/>
                      <a:gd name="T33" fmla="*/ 113 h 219"/>
                      <a:gd name="T34" fmla="*/ 75 w 450"/>
                      <a:gd name="T35" fmla="*/ 149 h 219"/>
                      <a:gd name="T36" fmla="*/ 85 w 450"/>
                      <a:gd name="T37" fmla="*/ 94 h 219"/>
                      <a:gd name="T38" fmla="*/ 83 w 450"/>
                      <a:gd name="T39" fmla="*/ 84 h 219"/>
                      <a:gd name="T40" fmla="*/ 68 w 450"/>
                      <a:gd name="T41" fmla="*/ 91 h 219"/>
                      <a:gd name="T42" fmla="*/ 64 w 450"/>
                      <a:gd name="T43" fmla="*/ 113 h 219"/>
                      <a:gd name="T44" fmla="*/ 11 w 450"/>
                      <a:gd name="T45" fmla="*/ 149 h 219"/>
                      <a:gd name="T46" fmla="*/ 21 w 450"/>
                      <a:gd name="T47" fmla="*/ 94 h 219"/>
                      <a:gd name="T48" fmla="*/ 19 w 450"/>
                      <a:gd name="T49" fmla="*/ 84 h 219"/>
                      <a:gd name="T50" fmla="*/ 186 w 450"/>
                      <a:gd name="T51" fmla="*/ 64 h 219"/>
                      <a:gd name="T52" fmla="*/ 169 w 450"/>
                      <a:gd name="T53" fmla="*/ 0 h 219"/>
                      <a:gd name="T54" fmla="*/ 186 w 450"/>
                      <a:gd name="T55" fmla="*/ 64 h 219"/>
                      <a:gd name="T56" fmla="*/ 137 w 450"/>
                      <a:gd name="T57" fmla="*/ 25 h 219"/>
                      <a:gd name="T58" fmla="*/ 118 w 450"/>
                      <a:gd name="T59" fmla="*/ 16 h 219"/>
                      <a:gd name="T60" fmla="*/ 113 w 450"/>
                      <a:gd name="T61" fmla="*/ 25 h 219"/>
                      <a:gd name="T62" fmla="*/ 64 w 450"/>
                      <a:gd name="T63" fmla="*/ 64 h 219"/>
                      <a:gd name="T64" fmla="*/ 71 w 450"/>
                      <a:gd name="T65" fmla="*/ 0 h 219"/>
                      <a:gd name="T66" fmla="*/ 47 w 450"/>
                      <a:gd name="T67" fmla="*/ 0 h 219"/>
                      <a:gd name="T68" fmla="*/ 64 w 450"/>
                      <a:gd name="T69" fmla="*/ 64 h 219"/>
                      <a:gd name="T70" fmla="*/ 2 w 450"/>
                      <a:gd name="T71" fmla="*/ 64 h 219"/>
                      <a:gd name="T72" fmla="*/ 11 w 450"/>
                      <a:gd name="T73" fmla="*/ 0 h 219"/>
                      <a:gd name="T74" fmla="*/ 2 w 450"/>
                      <a:gd name="T75" fmla="*/ 64 h 219"/>
                      <a:gd name="T76" fmla="*/ 4 w 450"/>
                      <a:gd name="T77" fmla="*/ 91 h 219"/>
                      <a:gd name="T78" fmla="*/ 94 w 450"/>
                      <a:gd name="T79" fmla="*/ 149 h 219"/>
                      <a:gd name="T80" fmla="*/ 83 w 450"/>
                      <a:gd name="T81" fmla="*/ 196 h 219"/>
                      <a:gd name="T82" fmla="*/ 77 w 450"/>
                      <a:gd name="T83" fmla="*/ 180 h 219"/>
                      <a:gd name="T84" fmla="*/ 23 w 450"/>
                      <a:gd name="T85" fmla="*/ 218 h 219"/>
                      <a:gd name="T86" fmla="*/ 32 w 450"/>
                      <a:gd name="T87" fmla="*/ 171 h 219"/>
                      <a:gd name="T88" fmla="*/ 23 w 450"/>
                      <a:gd name="T89" fmla="*/ 218 h 219"/>
                      <a:gd name="T90" fmla="*/ 389 w 450"/>
                      <a:gd name="T91" fmla="*/ 84 h 219"/>
                      <a:gd name="T92" fmla="*/ 346 w 450"/>
                      <a:gd name="T93" fmla="*/ 64 h 219"/>
                      <a:gd name="T94" fmla="*/ 338 w 450"/>
                      <a:gd name="T95" fmla="*/ 122 h 219"/>
                      <a:gd name="T96" fmla="*/ 319 w 450"/>
                      <a:gd name="T97" fmla="*/ 64 h 219"/>
                      <a:gd name="T98" fmla="*/ 287 w 450"/>
                      <a:gd name="T99" fmla="*/ 84 h 219"/>
                      <a:gd name="T100" fmla="*/ 265 w 450"/>
                      <a:gd name="T101" fmla="*/ 84 h 219"/>
                      <a:gd name="T102" fmla="*/ 220 w 450"/>
                      <a:gd name="T103" fmla="*/ 64 h 219"/>
                      <a:gd name="T104" fmla="*/ 214 w 450"/>
                      <a:gd name="T105" fmla="*/ 122 h 219"/>
                      <a:gd name="T106" fmla="*/ 220 w 450"/>
                      <a:gd name="T107" fmla="*/ 64 h 219"/>
                      <a:gd name="T108" fmla="*/ 269 w 450"/>
                      <a:gd name="T109" fmla="*/ 91 h 219"/>
                      <a:gd name="T110" fmla="*/ 319 w 450"/>
                      <a:gd name="T111" fmla="*/ 64 h 219"/>
                      <a:gd name="T112" fmla="*/ 346 w 450"/>
                      <a:gd name="T113" fmla="*/ 64 h 219"/>
                      <a:gd name="T114" fmla="*/ 393 w 450"/>
                      <a:gd name="T115" fmla="*/ 89 h 219"/>
                      <a:gd name="T116" fmla="*/ 413 w 450"/>
                      <a:gd name="T117" fmla="*/ 84 h 219"/>
                      <a:gd name="T118" fmla="*/ 415 w 450"/>
                      <a:gd name="T119" fmla="*/ 94 h 219"/>
                      <a:gd name="T120" fmla="*/ 419 w 450"/>
                      <a:gd name="T121" fmla="*/ 171 h 219"/>
                      <a:gd name="T122" fmla="*/ 449 w 450"/>
                      <a:gd name="T123" fmla="*/ 180 h 219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450"/>
                      <a:gd name="T187" fmla="*/ 0 h 219"/>
                      <a:gd name="T188" fmla="*/ 450 w 450"/>
                      <a:gd name="T189" fmla="*/ 219 h 219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450" h="219">
                        <a:moveTo>
                          <a:pt x="438" y="218"/>
                        </a:moveTo>
                        <a:lnTo>
                          <a:pt x="220" y="218"/>
                        </a:lnTo>
                        <a:lnTo>
                          <a:pt x="214" y="198"/>
                        </a:lnTo>
                        <a:lnTo>
                          <a:pt x="205" y="171"/>
                        </a:lnTo>
                        <a:lnTo>
                          <a:pt x="209" y="180"/>
                        </a:lnTo>
                        <a:lnTo>
                          <a:pt x="220" y="218"/>
                        </a:lnTo>
                        <a:lnTo>
                          <a:pt x="154" y="218"/>
                        </a:lnTo>
                        <a:lnTo>
                          <a:pt x="165" y="180"/>
                        </a:lnTo>
                        <a:lnTo>
                          <a:pt x="163" y="171"/>
                        </a:lnTo>
                        <a:lnTo>
                          <a:pt x="150" y="198"/>
                        </a:lnTo>
                        <a:lnTo>
                          <a:pt x="145" y="176"/>
                        </a:lnTo>
                        <a:lnTo>
                          <a:pt x="133" y="149"/>
                        </a:lnTo>
                        <a:lnTo>
                          <a:pt x="143" y="180"/>
                        </a:lnTo>
                        <a:lnTo>
                          <a:pt x="154" y="218"/>
                        </a:lnTo>
                        <a:lnTo>
                          <a:pt x="88" y="218"/>
                        </a:lnTo>
                        <a:lnTo>
                          <a:pt x="100" y="180"/>
                        </a:lnTo>
                        <a:lnTo>
                          <a:pt x="98" y="171"/>
                        </a:lnTo>
                        <a:lnTo>
                          <a:pt x="83" y="196"/>
                        </a:lnTo>
                        <a:lnTo>
                          <a:pt x="96" y="160"/>
                        </a:lnTo>
                        <a:lnTo>
                          <a:pt x="94" y="149"/>
                        </a:lnTo>
                        <a:lnTo>
                          <a:pt x="203" y="149"/>
                        </a:lnTo>
                        <a:lnTo>
                          <a:pt x="190" y="91"/>
                        </a:lnTo>
                        <a:lnTo>
                          <a:pt x="180" y="64"/>
                        </a:lnTo>
                        <a:lnTo>
                          <a:pt x="190" y="113"/>
                        </a:lnTo>
                        <a:lnTo>
                          <a:pt x="203" y="149"/>
                        </a:lnTo>
                        <a:lnTo>
                          <a:pt x="139" y="149"/>
                        </a:lnTo>
                        <a:lnTo>
                          <a:pt x="152" y="113"/>
                        </a:lnTo>
                        <a:lnTo>
                          <a:pt x="147" y="94"/>
                        </a:lnTo>
                        <a:lnTo>
                          <a:pt x="133" y="120"/>
                        </a:lnTo>
                        <a:lnTo>
                          <a:pt x="145" y="84"/>
                        </a:lnTo>
                        <a:lnTo>
                          <a:pt x="143" y="64"/>
                        </a:lnTo>
                        <a:lnTo>
                          <a:pt x="130" y="91"/>
                        </a:lnTo>
                        <a:lnTo>
                          <a:pt x="118" y="64"/>
                        </a:lnTo>
                        <a:lnTo>
                          <a:pt x="126" y="113"/>
                        </a:lnTo>
                        <a:lnTo>
                          <a:pt x="139" y="149"/>
                        </a:lnTo>
                        <a:lnTo>
                          <a:pt x="75" y="149"/>
                        </a:lnTo>
                        <a:lnTo>
                          <a:pt x="88" y="113"/>
                        </a:lnTo>
                        <a:lnTo>
                          <a:pt x="85" y="94"/>
                        </a:lnTo>
                        <a:lnTo>
                          <a:pt x="71" y="122"/>
                        </a:lnTo>
                        <a:lnTo>
                          <a:pt x="83" y="84"/>
                        </a:lnTo>
                        <a:lnTo>
                          <a:pt x="81" y="64"/>
                        </a:lnTo>
                        <a:lnTo>
                          <a:pt x="68" y="91"/>
                        </a:lnTo>
                        <a:lnTo>
                          <a:pt x="56" y="64"/>
                        </a:lnTo>
                        <a:lnTo>
                          <a:pt x="64" y="113"/>
                        </a:lnTo>
                        <a:lnTo>
                          <a:pt x="75" y="149"/>
                        </a:lnTo>
                        <a:lnTo>
                          <a:pt x="11" y="149"/>
                        </a:lnTo>
                        <a:lnTo>
                          <a:pt x="23" y="113"/>
                        </a:lnTo>
                        <a:lnTo>
                          <a:pt x="21" y="94"/>
                        </a:lnTo>
                        <a:lnTo>
                          <a:pt x="9" y="122"/>
                        </a:lnTo>
                        <a:lnTo>
                          <a:pt x="19" y="84"/>
                        </a:lnTo>
                        <a:lnTo>
                          <a:pt x="17" y="64"/>
                        </a:lnTo>
                        <a:lnTo>
                          <a:pt x="186" y="64"/>
                        </a:lnTo>
                        <a:lnTo>
                          <a:pt x="175" y="25"/>
                        </a:lnTo>
                        <a:lnTo>
                          <a:pt x="169" y="0"/>
                        </a:lnTo>
                        <a:lnTo>
                          <a:pt x="180" y="16"/>
                        </a:lnTo>
                        <a:lnTo>
                          <a:pt x="186" y="64"/>
                        </a:lnTo>
                        <a:lnTo>
                          <a:pt x="124" y="64"/>
                        </a:lnTo>
                        <a:lnTo>
                          <a:pt x="137" y="25"/>
                        </a:lnTo>
                        <a:lnTo>
                          <a:pt x="132" y="0"/>
                        </a:lnTo>
                        <a:lnTo>
                          <a:pt x="118" y="16"/>
                        </a:lnTo>
                        <a:lnTo>
                          <a:pt x="109" y="0"/>
                        </a:lnTo>
                        <a:lnTo>
                          <a:pt x="113" y="25"/>
                        </a:lnTo>
                        <a:lnTo>
                          <a:pt x="124" y="64"/>
                        </a:lnTo>
                        <a:lnTo>
                          <a:pt x="64" y="64"/>
                        </a:lnTo>
                        <a:lnTo>
                          <a:pt x="75" y="25"/>
                        </a:lnTo>
                        <a:lnTo>
                          <a:pt x="71" y="0"/>
                        </a:lnTo>
                        <a:lnTo>
                          <a:pt x="58" y="16"/>
                        </a:lnTo>
                        <a:lnTo>
                          <a:pt x="47" y="0"/>
                        </a:lnTo>
                        <a:lnTo>
                          <a:pt x="51" y="25"/>
                        </a:lnTo>
                        <a:lnTo>
                          <a:pt x="64" y="64"/>
                        </a:lnTo>
                        <a:lnTo>
                          <a:pt x="17" y="64"/>
                        </a:lnTo>
                        <a:lnTo>
                          <a:pt x="2" y="64"/>
                        </a:lnTo>
                        <a:lnTo>
                          <a:pt x="15" y="25"/>
                        </a:lnTo>
                        <a:lnTo>
                          <a:pt x="11" y="0"/>
                        </a:lnTo>
                        <a:lnTo>
                          <a:pt x="0" y="15"/>
                        </a:lnTo>
                        <a:lnTo>
                          <a:pt x="2" y="64"/>
                        </a:lnTo>
                        <a:lnTo>
                          <a:pt x="17" y="64"/>
                        </a:lnTo>
                        <a:lnTo>
                          <a:pt x="4" y="91"/>
                        </a:lnTo>
                        <a:lnTo>
                          <a:pt x="11" y="149"/>
                        </a:lnTo>
                        <a:lnTo>
                          <a:pt x="94" y="149"/>
                        </a:lnTo>
                        <a:lnTo>
                          <a:pt x="81" y="174"/>
                        </a:lnTo>
                        <a:lnTo>
                          <a:pt x="83" y="196"/>
                        </a:lnTo>
                        <a:lnTo>
                          <a:pt x="75" y="171"/>
                        </a:lnTo>
                        <a:lnTo>
                          <a:pt x="77" y="180"/>
                        </a:lnTo>
                        <a:lnTo>
                          <a:pt x="88" y="218"/>
                        </a:lnTo>
                        <a:lnTo>
                          <a:pt x="23" y="218"/>
                        </a:lnTo>
                        <a:lnTo>
                          <a:pt x="34" y="180"/>
                        </a:lnTo>
                        <a:lnTo>
                          <a:pt x="32" y="171"/>
                        </a:lnTo>
                        <a:lnTo>
                          <a:pt x="19" y="198"/>
                        </a:lnTo>
                        <a:lnTo>
                          <a:pt x="23" y="218"/>
                        </a:lnTo>
                        <a:lnTo>
                          <a:pt x="438" y="218"/>
                        </a:lnTo>
                        <a:lnTo>
                          <a:pt x="389" y="84"/>
                        </a:lnTo>
                        <a:lnTo>
                          <a:pt x="383" y="64"/>
                        </a:lnTo>
                        <a:lnTo>
                          <a:pt x="346" y="64"/>
                        </a:lnTo>
                        <a:lnTo>
                          <a:pt x="351" y="84"/>
                        </a:lnTo>
                        <a:lnTo>
                          <a:pt x="338" y="122"/>
                        </a:lnTo>
                        <a:lnTo>
                          <a:pt x="327" y="84"/>
                        </a:lnTo>
                        <a:lnTo>
                          <a:pt x="319" y="64"/>
                        </a:lnTo>
                        <a:lnTo>
                          <a:pt x="282" y="64"/>
                        </a:lnTo>
                        <a:lnTo>
                          <a:pt x="287" y="84"/>
                        </a:lnTo>
                        <a:lnTo>
                          <a:pt x="276" y="122"/>
                        </a:lnTo>
                        <a:lnTo>
                          <a:pt x="265" y="84"/>
                        </a:lnTo>
                        <a:lnTo>
                          <a:pt x="259" y="64"/>
                        </a:lnTo>
                        <a:lnTo>
                          <a:pt x="220" y="64"/>
                        </a:lnTo>
                        <a:lnTo>
                          <a:pt x="224" y="84"/>
                        </a:lnTo>
                        <a:lnTo>
                          <a:pt x="214" y="122"/>
                        </a:lnTo>
                        <a:lnTo>
                          <a:pt x="207" y="91"/>
                        </a:lnTo>
                        <a:lnTo>
                          <a:pt x="220" y="64"/>
                        </a:lnTo>
                        <a:lnTo>
                          <a:pt x="259" y="64"/>
                        </a:lnTo>
                        <a:lnTo>
                          <a:pt x="269" y="91"/>
                        </a:lnTo>
                        <a:lnTo>
                          <a:pt x="282" y="64"/>
                        </a:lnTo>
                        <a:lnTo>
                          <a:pt x="319" y="64"/>
                        </a:lnTo>
                        <a:lnTo>
                          <a:pt x="331" y="91"/>
                        </a:lnTo>
                        <a:lnTo>
                          <a:pt x="346" y="64"/>
                        </a:lnTo>
                        <a:lnTo>
                          <a:pt x="383" y="64"/>
                        </a:lnTo>
                        <a:lnTo>
                          <a:pt x="393" y="89"/>
                        </a:lnTo>
                        <a:lnTo>
                          <a:pt x="408" y="64"/>
                        </a:lnTo>
                        <a:lnTo>
                          <a:pt x="413" y="84"/>
                        </a:lnTo>
                        <a:lnTo>
                          <a:pt x="402" y="124"/>
                        </a:lnTo>
                        <a:lnTo>
                          <a:pt x="415" y="94"/>
                        </a:lnTo>
                        <a:lnTo>
                          <a:pt x="430" y="136"/>
                        </a:lnTo>
                        <a:lnTo>
                          <a:pt x="419" y="171"/>
                        </a:lnTo>
                        <a:lnTo>
                          <a:pt x="434" y="147"/>
                        </a:lnTo>
                        <a:lnTo>
                          <a:pt x="449" y="180"/>
                        </a:lnTo>
                        <a:lnTo>
                          <a:pt x="438" y="218"/>
                        </a:lnTo>
                      </a:path>
                    </a:pathLst>
                  </a:custGeom>
                  <a:solidFill>
                    <a:srgbClr val="7A7A7A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20" name="Freeform 29"/>
                  <p:cNvSpPr>
                    <a:spLocks/>
                  </p:cNvSpPr>
                  <p:nvPr/>
                </p:nvSpPr>
                <p:spPr bwMode="auto">
                  <a:xfrm>
                    <a:off x="944" y="2274"/>
                    <a:ext cx="738" cy="80"/>
                  </a:xfrm>
                  <a:custGeom>
                    <a:avLst/>
                    <a:gdLst>
                      <a:gd name="T0" fmla="*/ 375 w 738"/>
                      <a:gd name="T1" fmla="*/ 17 h 80"/>
                      <a:gd name="T2" fmla="*/ 735 w 738"/>
                      <a:gd name="T3" fmla="*/ 0 h 80"/>
                      <a:gd name="T4" fmla="*/ 697 w 738"/>
                      <a:gd name="T5" fmla="*/ 17 h 80"/>
                      <a:gd name="T6" fmla="*/ 673 w 738"/>
                      <a:gd name="T7" fmla="*/ 0 h 80"/>
                      <a:gd name="T8" fmla="*/ 633 w 738"/>
                      <a:gd name="T9" fmla="*/ 17 h 80"/>
                      <a:gd name="T10" fmla="*/ 608 w 738"/>
                      <a:gd name="T11" fmla="*/ 0 h 80"/>
                      <a:gd name="T12" fmla="*/ 568 w 738"/>
                      <a:gd name="T13" fmla="*/ 17 h 80"/>
                      <a:gd name="T14" fmla="*/ 546 w 738"/>
                      <a:gd name="T15" fmla="*/ 0 h 80"/>
                      <a:gd name="T16" fmla="*/ 504 w 738"/>
                      <a:gd name="T17" fmla="*/ 17 h 80"/>
                      <a:gd name="T18" fmla="*/ 481 w 738"/>
                      <a:gd name="T19" fmla="*/ 0 h 80"/>
                      <a:gd name="T20" fmla="*/ 441 w 738"/>
                      <a:gd name="T21" fmla="*/ 17 h 80"/>
                      <a:gd name="T22" fmla="*/ 419 w 738"/>
                      <a:gd name="T23" fmla="*/ 0 h 80"/>
                      <a:gd name="T24" fmla="*/ 375 w 738"/>
                      <a:gd name="T25" fmla="*/ 17 h 80"/>
                      <a:gd name="T26" fmla="*/ 390 w 738"/>
                      <a:gd name="T27" fmla="*/ 27 h 80"/>
                      <a:gd name="T28" fmla="*/ 430 w 738"/>
                      <a:gd name="T29" fmla="*/ 40 h 80"/>
                      <a:gd name="T30" fmla="*/ 455 w 738"/>
                      <a:gd name="T31" fmla="*/ 27 h 80"/>
                      <a:gd name="T32" fmla="*/ 494 w 738"/>
                      <a:gd name="T33" fmla="*/ 40 h 80"/>
                      <a:gd name="T34" fmla="*/ 519 w 738"/>
                      <a:gd name="T35" fmla="*/ 27 h 80"/>
                      <a:gd name="T36" fmla="*/ 561 w 738"/>
                      <a:gd name="T37" fmla="*/ 40 h 80"/>
                      <a:gd name="T38" fmla="*/ 585 w 738"/>
                      <a:gd name="T39" fmla="*/ 27 h 80"/>
                      <a:gd name="T40" fmla="*/ 627 w 738"/>
                      <a:gd name="T41" fmla="*/ 40 h 80"/>
                      <a:gd name="T42" fmla="*/ 650 w 738"/>
                      <a:gd name="T43" fmla="*/ 27 h 80"/>
                      <a:gd name="T44" fmla="*/ 690 w 738"/>
                      <a:gd name="T45" fmla="*/ 40 h 80"/>
                      <a:gd name="T46" fmla="*/ 4 w 738"/>
                      <a:gd name="T47" fmla="*/ 27 h 80"/>
                      <a:gd name="T48" fmla="*/ 38 w 738"/>
                      <a:gd name="T49" fmla="*/ 40 h 80"/>
                      <a:gd name="T50" fmla="*/ 25 w 738"/>
                      <a:gd name="T51" fmla="*/ 49 h 80"/>
                      <a:gd name="T52" fmla="*/ 64 w 738"/>
                      <a:gd name="T53" fmla="*/ 61 h 80"/>
                      <a:gd name="T54" fmla="*/ 89 w 738"/>
                      <a:gd name="T55" fmla="*/ 49 h 80"/>
                      <a:gd name="T56" fmla="*/ 129 w 738"/>
                      <a:gd name="T57" fmla="*/ 61 h 80"/>
                      <a:gd name="T58" fmla="*/ 131 w 738"/>
                      <a:gd name="T59" fmla="*/ 79 h 80"/>
                      <a:gd name="T60" fmla="*/ 574 w 738"/>
                      <a:gd name="T61" fmla="*/ 71 h 80"/>
                      <a:gd name="T62" fmla="*/ 129 w 738"/>
                      <a:gd name="T63" fmla="*/ 61 h 80"/>
                      <a:gd name="T64" fmla="*/ 155 w 738"/>
                      <a:gd name="T65" fmla="*/ 49 h 80"/>
                      <a:gd name="T66" fmla="*/ 197 w 738"/>
                      <a:gd name="T67" fmla="*/ 61 h 80"/>
                      <a:gd name="T68" fmla="*/ 222 w 738"/>
                      <a:gd name="T69" fmla="*/ 49 h 80"/>
                      <a:gd name="T70" fmla="*/ 261 w 738"/>
                      <a:gd name="T71" fmla="*/ 61 h 80"/>
                      <a:gd name="T72" fmla="*/ 288 w 738"/>
                      <a:gd name="T73" fmla="*/ 49 h 80"/>
                      <a:gd name="T74" fmla="*/ 328 w 738"/>
                      <a:gd name="T75" fmla="*/ 61 h 80"/>
                      <a:gd name="T76" fmla="*/ 354 w 738"/>
                      <a:gd name="T77" fmla="*/ 49 h 80"/>
                      <a:gd name="T78" fmla="*/ 394 w 738"/>
                      <a:gd name="T79" fmla="*/ 61 h 80"/>
                      <a:gd name="T80" fmla="*/ 421 w 738"/>
                      <a:gd name="T81" fmla="*/ 49 h 80"/>
                      <a:gd name="T82" fmla="*/ 460 w 738"/>
                      <a:gd name="T83" fmla="*/ 61 h 80"/>
                      <a:gd name="T84" fmla="*/ 485 w 738"/>
                      <a:gd name="T85" fmla="*/ 49 h 80"/>
                      <a:gd name="T86" fmla="*/ 527 w 738"/>
                      <a:gd name="T87" fmla="*/ 61 h 80"/>
                      <a:gd name="T88" fmla="*/ 551 w 738"/>
                      <a:gd name="T89" fmla="*/ 49 h 80"/>
                      <a:gd name="T90" fmla="*/ 593 w 738"/>
                      <a:gd name="T91" fmla="*/ 61 h 80"/>
                      <a:gd name="T92" fmla="*/ 616 w 738"/>
                      <a:gd name="T93" fmla="*/ 49 h 80"/>
                      <a:gd name="T94" fmla="*/ 659 w 738"/>
                      <a:gd name="T95" fmla="*/ 61 h 80"/>
                      <a:gd name="T96" fmla="*/ 42 w 738"/>
                      <a:gd name="T97" fmla="*/ 49 h 80"/>
                      <a:gd name="T98" fmla="*/ 40 w 738"/>
                      <a:gd name="T99" fmla="*/ 27 h 80"/>
                      <a:gd name="T100" fmla="*/ 61 w 738"/>
                      <a:gd name="T101" fmla="*/ 40 h 80"/>
                      <a:gd name="T102" fmla="*/ 106 w 738"/>
                      <a:gd name="T103" fmla="*/ 27 h 80"/>
                      <a:gd name="T104" fmla="*/ 127 w 738"/>
                      <a:gd name="T105" fmla="*/ 40 h 80"/>
                      <a:gd name="T106" fmla="*/ 171 w 738"/>
                      <a:gd name="T107" fmla="*/ 27 h 80"/>
                      <a:gd name="T108" fmla="*/ 191 w 738"/>
                      <a:gd name="T109" fmla="*/ 40 h 80"/>
                      <a:gd name="T110" fmla="*/ 235 w 738"/>
                      <a:gd name="T111" fmla="*/ 27 h 80"/>
                      <a:gd name="T112" fmla="*/ 256 w 738"/>
                      <a:gd name="T113" fmla="*/ 40 h 80"/>
                      <a:gd name="T114" fmla="*/ 301 w 738"/>
                      <a:gd name="T115" fmla="*/ 27 h 80"/>
                      <a:gd name="T116" fmla="*/ 322 w 738"/>
                      <a:gd name="T117" fmla="*/ 40 h 80"/>
                      <a:gd name="T118" fmla="*/ 368 w 738"/>
                      <a:gd name="T119" fmla="*/ 27 h 80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738"/>
                      <a:gd name="T181" fmla="*/ 0 h 80"/>
                      <a:gd name="T182" fmla="*/ 738 w 738"/>
                      <a:gd name="T183" fmla="*/ 80 h 80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738" h="80">
                        <a:moveTo>
                          <a:pt x="368" y="27"/>
                        </a:moveTo>
                        <a:lnTo>
                          <a:pt x="375" y="17"/>
                        </a:lnTo>
                        <a:lnTo>
                          <a:pt x="379" y="0"/>
                        </a:lnTo>
                        <a:lnTo>
                          <a:pt x="735" y="0"/>
                        </a:lnTo>
                        <a:lnTo>
                          <a:pt x="737" y="17"/>
                        </a:lnTo>
                        <a:lnTo>
                          <a:pt x="697" y="17"/>
                        </a:lnTo>
                        <a:lnTo>
                          <a:pt x="695" y="0"/>
                        </a:lnTo>
                        <a:lnTo>
                          <a:pt x="673" y="0"/>
                        </a:lnTo>
                        <a:lnTo>
                          <a:pt x="673" y="17"/>
                        </a:lnTo>
                        <a:lnTo>
                          <a:pt x="633" y="17"/>
                        </a:lnTo>
                        <a:lnTo>
                          <a:pt x="633" y="0"/>
                        </a:lnTo>
                        <a:lnTo>
                          <a:pt x="608" y="0"/>
                        </a:lnTo>
                        <a:lnTo>
                          <a:pt x="608" y="17"/>
                        </a:lnTo>
                        <a:lnTo>
                          <a:pt x="568" y="17"/>
                        </a:lnTo>
                        <a:lnTo>
                          <a:pt x="568" y="0"/>
                        </a:lnTo>
                        <a:lnTo>
                          <a:pt x="546" y="0"/>
                        </a:lnTo>
                        <a:lnTo>
                          <a:pt x="546" y="17"/>
                        </a:lnTo>
                        <a:lnTo>
                          <a:pt x="504" y="17"/>
                        </a:lnTo>
                        <a:lnTo>
                          <a:pt x="506" y="0"/>
                        </a:lnTo>
                        <a:lnTo>
                          <a:pt x="481" y="0"/>
                        </a:lnTo>
                        <a:lnTo>
                          <a:pt x="479" y="17"/>
                        </a:lnTo>
                        <a:lnTo>
                          <a:pt x="441" y="17"/>
                        </a:lnTo>
                        <a:lnTo>
                          <a:pt x="441" y="0"/>
                        </a:lnTo>
                        <a:lnTo>
                          <a:pt x="419" y="0"/>
                        </a:lnTo>
                        <a:lnTo>
                          <a:pt x="417" y="17"/>
                        </a:lnTo>
                        <a:lnTo>
                          <a:pt x="375" y="17"/>
                        </a:lnTo>
                        <a:lnTo>
                          <a:pt x="368" y="27"/>
                        </a:lnTo>
                        <a:lnTo>
                          <a:pt x="390" y="27"/>
                        </a:lnTo>
                        <a:lnTo>
                          <a:pt x="386" y="40"/>
                        </a:lnTo>
                        <a:lnTo>
                          <a:pt x="430" y="40"/>
                        </a:lnTo>
                        <a:lnTo>
                          <a:pt x="430" y="27"/>
                        </a:lnTo>
                        <a:lnTo>
                          <a:pt x="455" y="27"/>
                        </a:lnTo>
                        <a:lnTo>
                          <a:pt x="451" y="40"/>
                        </a:lnTo>
                        <a:lnTo>
                          <a:pt x="494" y="40"/>
                        </a:lnTo>
                        <a:lnTo>
                          <a:pt x="494" y="27"/>
                        </a:lnTo>
                        <a:lnTo>
                          <a:pt x="519" y="27"/>
                        </a:lnTo>
                        <a:lnTo>
                          <a:pt x="519" y="40"/>
                        </a:lnTo>
                        <a:lnTo>
                          <a:pt x="561" y="40"/>
                        </a:lnTo>
                        <a:lnTo>
                          <a:pt x="559" y="27"/>
                        </a:lnTo>
                        <a:lnTo>
                          <a:pt x="585" y="27"/>
                        </a:lnTo>
                        <a:lnTo>
                          <a:pt x="584" y="40"/>
                        </a:lnTo>
                        <a:lnTo>
                          <a:pt x="627" y="40"/>
                        </a:lnTo>
                        <a:lnTo>
                          <a:pt x="623" y="27"/>
                        </a:lnTo>
                        <a:lnTo>
                          <a:pt x="650" y="27"/>
                        </a:lnTo>
                        <a:lnTo>
                          <a:pt x="650" y="40"/>
                        </a:lnTo>
                        <a:lnTo>
                          <a:pt x="690" y="40"/>
                        </a:lnTo>
                        <a:lnTo>
                          <a:pt x="690" y="27"/>
                        </a:lnTo>
                        <a:lnTo>
                          <a:pt x="4" y="27"/>
                        </a:lnTo>
                        <a:lnTo>
                          <a:pt x="0" y="40"/>
                        </a:lnTo>
                        <a:lnTo>
                          <a:pt x="38" y="40"/>
                        </a:lnTo>
                        <a:lnTo>
                          <a:pt x="42" y="49"/>
                        </a:lnTo>
                        <a:lnTo>
                          <a:pt x="25" y="49"/>
                        </a:lnTo>
                        <a:lnTo>
                          <a:pt x="23" y="61"/>
                        </a:lnTo>
                        <a:lnTo>
                          <a:pt x="64" y="61"/>
                        </a:lnTo>
                        <a:lnTo>
                          <a:pt x="66" y="49"/>
                        </a:lnTo>
                        <a:lnTo>
                          <a:pt x="89" y="49"/>
                        </a:lnTo>
                        <a:lnTo>
                          <a:pt x="87" y="61"/>
                        </a:lnTo>
                        <a:lnTo>
                          <a:pt x="129" y="61"/>
                        </a:lnTo>
                        <a:lnTo>
                          <a:pt x="133" y="71"/>
                        </a:lnTo>
                        <a:lnTo>
                          <a:pt x="131" y="79"/>
                        </a:lnTo>
                        <a:lnTo>
                          <a:pt x="574" y="79"/>
                        </a:lnTo>
                        <a:lnTo>
                          <a:pt x="574" y="71"/>
                        </a:lnTo>
                        <a:lnTo>
                          <a:pt x="133" y="71"/>
                        </a:lnTo>
                        <a:lnTo>
                          <a:pt x="129" y="61"/>
                        </a:lnTo>
                        <a:lnTo>
                          <a:pt x="133" y="49"/>
                        </a:lnTo>
                        <a:lnTo>
                          <a:pt x="155" y="49"/>
                        </a:lnTo>
                        <a:lnTo>
                          <a:pt x="153" y="61"/>
                        </a:lnTo>
                        <a:lnTo>
                          <a:pt x="197" y="61"/>
                        </a:lnTo>
                        <a:lnTo>
                          <a:pt x="199" y="49"/>
                        </a:lnTo>
                        <a:lnTo>
                          <a:pt x="222" y="49"/>
                        </a:lnTo>
                        <a:lnTo>
                          <a:pt x="220" y="61"/>
                        </a:lnTo>
                        <a:lnTo>
                          <a:pt x="261" y="61"/>
                        </a:lnTo>
                        <a:lnTo>
                          <a:pt x="263" y="49"/>
                        </a:lnTo>
                        <a:lnTo>
                          <a:pt x="288" y="49"/>
                        </a:lnTo>
                        <a:lnTo>
                          <a:pt x="286" y="61"/>
                        </a:lnTo>
                        <a:lnTo>
                          <a:pt x="328" y="61"/>
                        </a:lnTo>
                        <a:lnTo>
                          <a:pt x="330" y="49"/>
                        </a:lnTo>
                        <a:lnTo>
                          <a:pt x="354" y="49"/>
                        </a:lnTo>
                        <a:lnTo>
                          <a:pt x="351" y="61"/>
                        </a:lnTo>
                        <a:lnTo>
                          <a:pt x="394" y="61"/>
                        </a:lnTo>
                        <a:lnTo>
                          <a:pt x="396" y="49"/>
                        </a:lnTo>
                        <a:lnTo>
                          <a:pt x="421" y="49"/>
                        </a:lnTo>
                        <a:lnTo>
                          <a:pt x="417" y="61"/>
                        </a:lnTo>
                        <a:lnTo>
                          <a:pt x="460" y="61"/>
                        </a:lnTo>
                        <a:lnTo>
                          <a:pt x="462" y="49"/>
                        </a:lnTo>
                        <a:lnTo>
                          <a:pt x="485" y="49"/>
                        </a:lnTo>
                        <a:lnTo>
                          <a:pt x="483" y="61"/>
                        </a:lnTo>
                        <a:lnTo>
                          <a:pt x="527" y="61"/>
                        </a:lnTo>
                        <a:lnTo>
                          <a:pt x="527" y="49"/>
                        </a:lnTo>
                        <a:lnTo>
                          <a:pt x="551" y="49"/>
                        </a:lnTo>
                        <a:lnTo>
                          <a:pt x="549" y="61"/>
                        </a:lnTo>
                        <a:lnTo>
                          <a:pt x="593" y="61"/>
                        </a:lnTo>
                        <a:lnTo>
                          <a:pt x="593" y="49"/>
                        </a:lnTo>
                        <a:lnTo>
                          <a:pt x="616" y="49"/>
                        </a:lnTo>
                        <a:lnTo>
                          <a:pt x="616" y="61"/>
                        </a:lnTo>
                        <a:lnTo>
                          <a:pt x="659" y="61"/>
                        </a:lnTo>
                        <a:lnTo>
                          <a:pt x="657" y="49"/>
                        </a:lnTo>
                        <a:lnTo>
                          <a:pt x="42" y="49"/>
                        </a:lnTo>
                        <a:lnTo>
                          <a:pt x="38" y="40"/>
                        </a:lnTo>
                        <a:lnTo>
                          <a:pt x="40" y="27"/>
                        </a:lnTo>
                        <a:lnTo>
                          <a:pt x="66" y="27"/>
                        </a:lnTo>
                        <a:lnTo>
                          <a:pt x="61" y="40"/>
                        </a:lnTo>
                        <a:lnTo>
                          <a:pt x="104" y="40"/>
                        </a:lnTo>
                        <a:lnTo>
                          <a:pt x="106" y="27"/>
                        </a:lnTo>
                        <a:lnTo>
                          <a:pt x="131" y="27"/>
                        </a:lnTo>
                        <a:lnTo>
                          <a:pt x="127" y="40"/>
                        </a:lnTo>
                        <a:lnTo>
                          <a:pt x="169" y="40"/>
                        </a:lnTo>
                        <a:lnTo>
                          <a:pt x="171" y="27"/>
                        </a:lnTo>
                        <a:lnTo>
                          <a:pt x="195" y="27"/>
                        </a:lnTo>
                        <a:lnTo>
                          <a:pt x="191" y="40"/>
                        </a:lnTo>
                        <a:lnTo>
                          <a:pt x="233" y="40"/>
                        </a:lnTo>
                        <a:lnTo>
                          <a:pt x="235" y="27"/>
                        </a:lnTo>
                        <a:lnTo>
                          <a:pt x="260" y="27"/>
                        </a:lnTo>
                        <a:lnTo>
                          <a:pt x="256" y="40"/>
                        </a:lnTo>
                        <a:lnTo>
                          <a:pt x="299" y="40"/>
                        </a:lnTo>
                        <a:lnTo>
                          <a:pt x="301" y="27"/>
                        </a:lnTo>
                        <a:lnTo>
                          <a:pt x="326" y="27"/>
                        </a:lnTo>
                        <a:lnTo>
                          <a:pt x="322" y="40"/>
                        </a:lnTo>
                        <a:lnTo>
                          <a:pt x="364" y="40"/>
                        </a:lnTo>
                        <a:lnTo>
                          <a:pt x="368" y="2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21" name="Freeform 30"/>
                  <p:cNvSpPr>
                    <a:spLocks/>
                  </p:cNvSpPr>
                  <p:nvPr/>
                </p:nvSpPr>
                <p:spPr bwMode="auto">
                  <a:xfrm>
                    <a:off x="843" y="2173"/>
                    <a:ext cx="925" cy="109"/>
                  </a:xfrm>
                  <a:custGeom>
                    <a:avLst/>
                    <a:gdLst>
                      <a:gd name="T0" fmla="*/ 454 w 925"/>
                      <a:gd name="T1" fmla="*/ 91 h 109"/>
                      <a:gd name="T2" fmla="*/ 413 w 925"/>
                      <a:gd name="T3" fmla="*/ 108 h 109"/>
                      <a:gd name="T4" fmla="*/ 390 w 925"/>
                      <a:gd name="T5" fmla="*/ 91 h 109"/>
                      <a:gd name="T6" fmla="*/ 347 w 925"/>
                      <a:gd name="T7" fmla="*/ 108 h 109"/>
                      <a:gd name="T8" fmla="*/ 328 w 925"/>
                      <a:gd name="T9" fmla="*/ 91 h 109"/>
                      <a:gd name="T10" fmla="*/ 284 w 925"/>
                      <a:gd name="T11" fmla="*/ 108 h 109"/>
                      <a:gd name="T12" fmla="*/ 263 w 925"/>
                      <a:gd name="T13" fmla="*/ 91 h 109"/>
                      <a:gd name="T14" fmla="*/ 220 w 925"/>
                      <a:gd name="T15" fmla="*/ 108 h 109"/>
                      <a:gd name="T16" fmla="*/ 201 w 925"/>
                      <a:gd name="T17" fmla="*/ 91 h 109"/>
                      <a:gd name="T18" fmla="*/ 155 w 925"/>
                      <a:gd name="T19" fmla="*/ 108 h 109"/>
                      <a:gd name="T20" fmla="*/ 136 w 925"/>
                      <a:gd name="T21" fmla="*/ 91 h 109"/>
                      <a:gd name="T22" fmla="*/ 93 w 925"/>
                      <a:gd name="T23" fmla="*/ 108 h 109"/>
                      <a:gd name="T24" fmla="*/ 108 w 925"/>
                      <a:gd name="T25" fmla="*/ 91 h 109"/>
                      <a:gd name="T26" fmla="*/ 110 w 925"/>
                      <a:gd name="T27" fmla="*/ 61 h 109"/>
                      <a:gd name="T28" fmla="*/ 129 w 925"/>
                      <a:gd name="T29" fmla="*/ 82 h 109"/>
                      <a:gd name="T30" fmla="*/ 174 w 925"/>
                      <a:gd name="T31" fmla="*/ 61 h 109"/>
                      <a:gd name="T32" fmla="*/ 189 w 925"/>
                      <a:gd name="T33" fmla="*/ 0 h 109"/>
                      <a:gd name="T34" fmla="*/ 924 w 925"/>
                      <a:gd name="T35" fmla="*/ 24 h 109"/>
                      <a:gd name="T36" fmla="*/ 886 w 925"/>
                      <a:gd name="T37" fmla="*/ 0 h 109"/>
                      <a:gd name="T38" fmla="*/ 862 w 925"/>
                      <a:gd name="T39" fmla="*/ 24 h 109"/>
                      <a:gd name="T40" fmla="*/ 824 w 925"/>
                      <a:gd name="T41" fmla="*/ 0 h 109"/>
                      <a:gd name="T42" fmla="*/ 801 w 925"/>
                      <a:gd name="T43" fmla="*/ 24 h 109"/>
                      <a:gd name="T44" fmla="*/ 763 w 925"/>
                      <a:gd name="T45" fmla="*/ 0 h 109"/>
                      <a:gd name="T46" fmla="*/ 738 w 925"/>
                      <a:gd name="T47" fmla="*/ 24 h 109"/>
                      <a:gd name="T48" fmla="*/ 701 w 925"/>
                      <a:gd name="T49" fmla="*/ 0 h 109"/>
                      <a:gd name="T50" fmla="*/ 405 w 925"/>
                      <a:gd name="T51" fmla="*/ 24 h 109"/>
                      <a:gd name="T52" fmla="*/ 373 w 925"/>
                      <a:gd name="T53" fmla="*/ 0 h 109"/>
                      <a:gd name="T54" fmla="*/ 345 w 925"/>
                      <a:gd name="T55" fmla="*/ 24 h 109"/>
                      <a:gd name="T56" fmla="*/ 311 w 925"/>
                      <a:gd name="T57" fmla="*/ 0 h 109"/>
                      <a:gd name="T58" fmla="*/ 282 w 925"/>
                      <a:gd name="T59" fmla="*/ 24 h 109"/>
                      <a:gd name="T60" fmla="*/ 250 w 925"/>
                      <a:gd name="T61" fmla="*/ 0 h 109"/>
                      <a:gd name="T62" fmla="*/ 220 w 925"/>
                      <a:gd name="T63" fmla="*/ 24 h 109"/>
                      <a:gd name="T64" fmla="*/ 174 w 925"/>
                      <a:gd name="T65" fmla="*/ 61 h 109"/>
                      <a:gd name="T66" fmla="*/ 191 w 925"/>
                      <a:gd name="T67" fmla="*/ 82 h 109"/>
                      <a:gd name="T68" fmla="*/ 237 w 925"/>
                      <a:gd name="T69" fmla="*/ 61 h 109"/>
                      <a:gd name="T70" fmla="*/ 256 w 925"/>
                      <a:gd name="T71" fmla="*/ 80 h 109"/>
                      <a:gd name="T72" fmla="*/ 299 w 925"/>
                      <a:gd name="T73" fmla="*/ 61 h 109"/>
                      <a:gd name="T74" fmla="*/ 320 w 925"/>
                      <a:gd name="T75" fmla="*/ 80 h 109"/>
                      <a:gd name="T76" fmla="*/ 362 w 925"/>
                      <a:gd name="T77" fmla="*/ 61 h 109"/>
                      <a:gd name="T78" fmla="*/ 382 w 925"/>
                      <a:gd name="T79" fmla="*/ 80 h 109"/>
                      <a:gd name="T80" fmla="*/ 426 w 925"/>
                      <a:gd name="T81" fmla="*/ 61 h 109"/>
                      <a:gd name="T82" fmla="*/ 447 w 925"/>
                      <a:gd name="T83" fmla="*/ 80 h 109"/>
                      <a:gd name="T84" fmla="*/ 489 w 925"/>
                      <a:gd name="T85" fmla="*/ 61 h 109"/>
                      <a:gd name="T86" fmla="*/ 509 w 925"/>
                      <a:gd name="T87" fmla="*/ 80 h 109"/>
                      <a:gd name="T88" fmla="*/ 551 w 925"/>
                      <a:gd name="T89" fmla="*/ 61 h 109"/>
                      <a:gd name="T90" fmla="*/ 572 w 925"/>
                      <a:gd name="T91" fmla="*/ 80 h 109"/>
                      <a:gd name="T92" fmla="*/ 613 w 925"/>
                      <a:gd name="T93" fmla="*/ 61 h 109"/>
                      <a:gd name="T94" fmla="*/ 638 w 925"/>
                      <a:gd name="T95" fmla="*/ 80 h 109"/>
                      <a:gd name="T96" fmla="*/ 678 w 925"/>
                      <a:gd name="T97" fmla="*/ 61 h 109"/>
                      <a:gd name="T98" fmla="*/ 701 w 925"/>
                      <a:gd name="T99" fmla="*/ 80 h 109"/>
                      <a:gd name="T100" fmla="*/ 740 w 925"/>
                      <a:gd name="T101" fmla="*/ 61 h 109"/>
                      <a:gd name="T102" fmla="*/ 765 w 925"/>
                      <a:gd name="T103" fmla="*/ 80 h 109"/>
                      <a:gd name="T104" fmla="*/ 803 w 925"/>
                      <a:gd name="T105" fmla="*/ 61 h 109"/>
                      <a:gd name="T106" fmla="*/ 0 w 925"/>
                      <a:gd name="T107" fmla="*/ 80 h 109"/>
                      <a:gd name="T108" fmla="*/ 47 w 925"/>
                      <a:gd name="T109" fmla="*/ 61 h 109"/>
                      <a:gd name="T110" fmla="*/ 64 w 925"/>
                      <a:gd name="T111" fmla="*/ 82 h 109"/>
                      <a:gd name="T112" fmla="*/ 108 w 925"/>
                      <a:gd name="T113" fmla="*/ 91 h 109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925"/>
                      <a:gd name="T172" fmla="*/ 0 h 109"/>
                      <a:gd name="T173" fmla="*/ 925 w 925"/>
                      <a:gd name="T174" fmla="*/ 109 h 109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925" h="109">
                        <a:moveTo>
                          <a:pt x="108" y="91"/>
                        </a:moveTo>
                        <a:lnTo>
                          <a:pt x="454" y="91"/>
                        </a:lnTo>
                        <a:lnTo>
                          <a:pt x="453" y="108"/>
                        </a:lnTo>
                        <a:lnTo>
                          <a:pt x="413" y="108"/>
                        </a:lnTo>
                        <a:lnTo>
                          <a:pt x="415" y="91"/>
                        </a:lnTo>
                        <a:lnTo>
                          <a:pt x="390" y="91"/>
                        </a:lnTo>
                        <a:lnTo>
                          <a:pt x="388" y="108"/>
                        </a:lnTo>
                        <a:lnTo>
                          <a:pt x="347" y="108"/>
                        </a:lnTo>
                        <a:lnTo>
                          <a:pt x="352" y="91"/>
                        </a:lnTo>
                        <a:lnTo>
                          <a:pt x="328" y="91"/>
                        </a:lnTo>
                        <a:lnTo>
                          <a:pt x="324" y="108"/>
                        </a:lnTo>
                        <a:lnTo>
                          <a:pt x="284" y="108"/>
                        </a:lnTo>
                        <a:lnTo>
                          <a:pt x="288" y="91"/>
                        </a:lnTo>
                        <a:lnTo>
                          <a:pt x="263" y="91"/>
                        </a:lnTo>
                        <a:lnTo>
                          <a:pt x="261" y="108"/>
                        </a:lnTo>
                        <a:lnTo>
                          <a:pt x="220" y="108"/>
                        </a:lnTo>
                        <a:lnTo>
                          <a:pt x="223" y="91"/>
                        </a:lnTo>
                        <a:lnTo>
                          <a:pt x="201" y="91"/>
                        </a:lnTo>
                        <a:lnTo>
                          <a:pt x="197" y="108"/>
                        </a:lnTo>
                        <a:lnTo>
                          <a:pt x="155" y="108"/>
                        </a:lnTo>
                        <a:lnTo>
                          <a:pt x="161" y="91"/>
                        </a:lnTo>
                        <a:lnTo>
                          <a:pt x="136" y="91"/>
                        </a:lnTo>
                        <a:lnTo>
                          <a:pt x="133" y="108"/>
                        </a:lnTo>
                        <a:lnTo>
                          <a:pt x="93" y="108"/>
                        </a:lnTo>
                        <a:lnTo>
                          <a:pt x="100" y="91"/>
                        </a:lnTo>
                        <a:lnTo>
                          <a:pt x="108" y="91"/>
                        </a:lnTo>
                        <a:lnTo>
                          <a:pt x="104" y="82"/>
                        </a:lnTo>
                        <a:lnTo>
                          <a:pt x="110" y="61"/>
                        </a:lnTo>
                        <a:lnTo>
                          <a:pt x="134" y="61"/>
                        </a:lnTo>
                        <a:lnTo>
                          <a:pt x="129" y="82"/>
                        </a:lnTo>
                        <a:lnTo>
                          <a:pt x="169" y="82"/>
                        </a:lnTo>
                        <a:lnTo>
                          <a:pt x="174" y="61"/>
                        </a:lnTo>
                        <a:lnTo>
                          <a:pt x="182" y="24"/>
                        </a:lnTo>
                        <a:lnTo>
                          <a:pt x="189" y="0"/>
                        </a:lnTo>
                        <a:lnTo>
                          <a:pt x="922" y="0"/>
                        </a:lnTo>
                        <a:lnTo>
                          <a:pt x="924" y="24"/>
                        </a:lnTo>
                        <a:lnTo>
                          <a:pt x="886" y="24"/>
                        </a:lnTo>
                        <a:lnTo>
                          <a:pt x="886" y="0"/>
                        </a:lnTo>
                        <a:lnTo>
                          <a:pt x="862" y="0"/>
                        </a:lnTo>
                        <a:lnTo>
                          <a:pt x="862" y="24"/>
                        </a:lnTo>
                        <a:lnTo>
                          <a:pt x="824" y="24"/>
                        </a:lnTo>
                        <a:lnTo>
                          <a:pt x="824" y="0"/>
                        </a:lnTo>
                        <a:lnTo>
                          <a:pt x="801" y="0"/>
                        </a:lnTo>
                        <a:lnTo>
                          <a:pt x="801" y="24"/>
                        </a:lnTo>
                        <a:lnTo>
                          <a:pt x="763" y="24"/>
                        </a:lnTo>
                        <a:lnTo>
                          <a:pt x="763" y="0"/>
                        </a:lnTo>
                        <a:lnTo>
                          <a:pt x="738" y="0"/>
                        </a:lnTo>
                        <a:lnTo>
                          <a:pt x="738" y="24"/>
                        </a:lnTo>
                        <a:lnTo>
                          <a:pt x="701" y="24"/>
                        </a:lnTo>
                        <a:lnTo>
                          <a:pt x="701" y="0"/>
                        </a:lnTo>
                        <a:lnTo>
                          <a:pt x="411" y="0"/>
                        </a:lnTo>
                        <a:lnTo>
                          <a:pt x="405" y="24"/>
                        </a:lnTo>
                        <a:lnTo>
                          <a:pt x="369" y="24"/>
                        </a:lnTo>
                        <a:lnTo>
                          <a:pt x="373" y="0"/>
                        </a:lnTo>
                        <a:lnTo>
                          <a:pt x="348" y="0"/>
                        </a:lnTo>
                        <a:lnTo>
                          <a:pt x="345" y="24"/>
                        </a:lnTo>
                        <a:lnTo>
                          <a:pt x="305" y="24"/>
                        </a:lnTo>
                        <a:lnTo>
                          <a:pt x="311" y="0"/>
                        </a:lnTo>
                        <a:lnTo>
                          <a:pt x="288" y="0"/>
                        </a:lnTo>
                        <a:lnTo>
                          <a:pt x="282" y="24"/>
                        </a:lnTo>
                        <a:lnTo>
                          <a:pt x="244" y="24"/>
                        </a:lnTo>
                        <a:lnTo>
                          <a:pt x="250" y="0"/>
                        </a:lnTo>
                        <a:lnTo>
                          <a:pt x="225" y="0"/>
                        </a:lnTo>
                        <a:lnTo>
                          <a:pt x="220" y="24"/>
                        </a:lnTo>
                        <a:lnTo>
                          <a:pt x="182" y="24"/>
                        </a:lnTo>
                        <a:lnTo>
                          <a:pt x="174" y="61"/>
                        </a:lnTo>
                        <a:lnTo>
                          <a:pt x="197" y="61"/>
                        </a:lnTo>
                        <a:lnTo>
                          <a:pt x="191" y="82"/>
                        </a:lnTo>
                        <a:lnTo>
                          <a:pt x="231" y="82"/>
                        </a:lnTo>
                        <a:lnTo>
                          <a:pt x="237" y="61"/>
                        </a:lnTo>
                        <a:lnTo>
                          <a:pt x="261" y="61"/>
                        </a:lnTo>
                        <a:lnTo>
                          <a:pt x="256" y="80"/>
                        </a:lnTo>
                        <a:lnTo>
                          <a:pt x="295" y="80"/>
                        </a:lnTo>
                        <a:lnTo>
                          <a:pt x="299" y="61"/>
                        </a:lnTo>
                        <a:lnTo>
                          <a:pt x="324" y="61"/>
                        </a:lnTo>
                        <a:lnTo>
                          <a:pt x="320" y="80"/>
                        </a:lnTo>
                        <a:lnTo>
                          <a:pt x="360" y="80"/>
                        </a:lnTo>
                        <a:lnTo>
                          <a:pt x="362" y="61"/>
                        </a:lnTo>
                        <a:lnTo>
                          <a:pt x="386" y="61"/>
                        </a:lnTo>
                        <a:lnTo>
                          <a:pt x="382" y="80"/>
                        </a:lnTo>
                        <a:lnTo>
                          <a:pt x="422" y="80"/>
                        </a:lnTo>
                        <a:lnTo>
                          <a:pt x="426" y="61"/>
                        </a:lnTo>
                        <a:lnTo>
                          <a:pt x="449" y="61"/>
                        </a:lnTo>
                        <a:lnTo>
                          <a:pt x="447" y="80"/>
                        </a:lnTo>
                        <a:lnTo>
                          <a:pt x="487" y="80"/>
                        </a:lnTo>
                        <a:lnTo>
                          <a:pt x="489" y="61"/>
                        </a:lnTo>
                        <a:lnTo>
                          <a:pt x="513" y="61"/>
                        </a:lnTo>
                        <a:lnTo>
                          <a:pt x="509" y="80"/>
                        </a:lnTo>
                        <a:lnTo>
                          <a:pt x="549" y="80"/>
                        </a:lnTo>
                        <a:lnTo>
                          <a:pt x="551" y="61"/>
                        </a:lnTo>
                        <a:lnTo>
                          <a:pt x="576" y="61"/>
                        </a:lnTo>
                        <a:lnTo>
                          <a:pt x="572" y="80"/>
                        </a:lnTo>
                        <a:lnTo>
                          <a:pt x="613" y="80"/>
                        </a:lnTo>
                        <a:lnTo>
                          <a:pt x="613" y="61"/>
                        </a:lnTo>
                        <a:lnTo>
                          <a:pt x="638" y="61"/>
                        </a:lnTo>
                        <a:lnTo>
                          <a:pt x="638" y="80"/>
                        </a:lnTo>
                        <a:lnTo>
                          <a:pt x="676" y="80"/>
                        </a:lnTo>
                        <a:lnTo>
                          <a:pt x="678" y="61"/>
                        </a:lnTo>
                        <a:lnTo>
                          <a:pt x="701" y="61"/>
                        </a:lnTo>
                        <a:lnTo>
                          <a:pt x="701" y="80"/>
                        </a:lnTo>
                        <a:lnTo>
                          <a:pt x="740" y="80"/>
                        </a:lnTo>
                        <a:lnTo>
                          <a:pt x="740" y="61"/>
                        </a:lnTo>
                        <a:lnTo>
                          <a:pt x="765" y="61"/>
                        </a:lnTo>
                        <a:lnTo>
                          <a:pt x="765" y="80"/>
                        </a:lnTo>
                        <a:lnTo>
                          <a:pt x="803" y="80"/>
                        </a:lnTo>
                        <a:lnTo>
                          <a:pt x="803" y="61"/>
                        </a:lnTo>
                        <a:lnTo>
                          <a:pt x="8" y="61"/>
                        </a:lnTo>
                        <a:lnTo>
                          <a:pt x="0" y="80"/>
                        </a:lnTo>
                        <a:lnTo>
                          <a:pt x="42" y="80"/>
                        </a:lnTo>
                        <a:lnTo>
                          <a:pt x="47" y="61"/>
                        </a:lnTo>
                        <a:lnTo>
                          <a:pt x="72" y="61"/>
                        </a:lnTo>
                        <a:lnTo>
                          <a:pt x="64" y="82"/>
                        </a:lnTo>
                        <a:lnTo>
                          <a:pt x="104" y="82"/>
                        </a:lnTo>
                        <a:lnTo>
                          <a:pt x="108" y="91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" name="Group 31"/>
                <p:cNvGrpSpPr>
                  <a:grpSpLocks/>
                </p:cNvGrpSpPr>
                <p:nvPr/>
              </p:nvGrpSpPr>
              <p:grpSpPr bwMode="auto">
                <a:xfrm>
                  <a:off x="3792" y="2304"/>
                  <a:ext cx="1585" cy="1374"/>
                  <a:chOff x="759" y="1028"/>
                  <a:chExt cx="1585" cy="1374"/>
                </a:xfrm>
              </p:grpSpPr>
              <p:sp>
                <p:nvSpPr>
                  <p:cNvPr id="28707" name="Freeform 32"/>
                  <p:cNvSpPr>
                    <a:spLocks/>
                  </p:cNvSpPr>
                  <p:nvPr/>
                </p:nvSpPr>
                <p:spPr bwMode="auto">
                  <a:xfrm>
                    <a:off x="759" y="2173"/>
                    <a:ext cx="1585" cy="229"/>
                  </a:xfrm>
                  <a:custGeom>
                    <a:avLst/>
                    <a:gdLst>
                      <a:gd name="T0" fmla="*/ 1043 w 1585"/>
                      <a:gd name="T1" fmla="*/ 221 h 229"/>
                      <a:gd name="T2" fmla="*/ 941 w 1585"/>
                      <a:gd name="T3" fmla="*/ 200 h 229"/>
                      <a:gd name="T4" fmla="*/ 880 w 1585"/>
                      <a:gd name="T5" fmla="*/ 221 h 229"/>
                      <a:gd name="T6" fmla="*/ 209 w 1585"/>
                      <a:gd name="T7" fmla="*/ 200 h 229"/>
                      <a:gd name="T8" fmla="*/ 135 w 1585"/>
                      <a:gd name="T9" fmla="*/ 221 h 229"/>
                      <a:gd name="T10" fmla="*/ 114 w 1585"/>
                      <a:gd name="T11" fmla="*/ 0 h 229"/>
                      <a:gd name="T12" fmla="*/ 0 w 1585"/>
                      <a:gd name="T13" fmla="*/ 228 h 229"/>
                      <a:gd name="T14" fmla="*/ 1512 w 1585"/>
                      <a:gd name="T15" fmla="*/ 0 h 229"/>
                      <a:gd name="T16" fmla="*/ 508 w 1585"/>
                      <a:gd name="T17" fmla="*/ 17 h 229"/>
                      <a:gd name="T18" fmla="*/ 255 w 1585"/>
                      <a:gd name="T19" fmla="*/ 64 h 229"/>
                      <a:gd name="T20" fmla="*/ 274 w 1585"/>
                      <a:gd name="T21" fmla="*/ 0 h 229"/>
                      <a:gd name="T22" fmla="*/ 324 w 1585"/>
                      <a:gd name="T23" fmla="*/ 17 h 229"/>
                      <a:gd name="T24" fmla="*/ 373 w 1585"/>
                      <a:gd name="T25" fmla="*/ 0 h 229"/>
                      <a:gd name="T26" fmla="*/ 396 w 1585"/>
                      <a:gd name="T27" fmla="*/ 0 h 229"/>
                      <a:gd name="T28" fmla="*/ 447 w 1585"/>
                      <a:gd name="T29" fmla="*/ 17 h 229"/>
                      <a:gd name="T30" fmla="*/ 150 w 1585"/>
                      <a:gd name="T31" fmla="*/ 0 h 229"/>
                      <a:gd name="T32" fmla="*/ 156 w 1585"/>
                      <a:gd name="T33" fmla="*/ 64 h 229"/>
                      <a:gd name="T34" fmla="*/ 147 w 1585"/>
                      <a:gd name="T35" fmla="*/ 90 h 229"/>
                      <a:gd name="T36" fmla="*/ 194 w 1585"/>
                      <a:gd name="T37" fmla="*/ 64 h 229"/>
                      <a:gd name="T38" fmla="*/ 219 w 1585"/>
                      <a:gd name="T39" fmla="*/ 64 h 229"/>
                      <a:gd name="T40" fmla="*/ 274 w 1585"/>
                      <a:gd name="T41" fmla="*/ 90 h 229"/>
                      <a:gd name="T42" fmla="*/ 322 w 1585"/>
                      <a:gd name="T43" fmla="*/ 64 h 229"/>
                      <a:gd name="T44" fmla="*/ 347 w 1585"/>
                      <a:gd name="T45" fmla="*/ 64 h 229"/>
                      <a:gd name="T46" fmla="*/ 396 w 1585"/>
                      <a:gd name="T47" fmla="*/ 92 h 229"/>
                      <a:gd name="T48" fmla="*/ 447 w 1585"/>
                      <a:gd name="T49" fmla="*/ 64 h 229"/>
                      <a:gd name="T50" fmla="*/ 472 w 1585"/>
                      <a:gd name="T51" fmla="*/ 64 h 229"/>
                      <a:gd name="T52" fmla="*/ 525 w 1585"/>
                      <a:gd name="T53" fmla="*/ 92 h 229"/>
                      <a:gd name="T54" fmla="*/ 575 w 1585"/>
                      <a:gd name="T55" fmla="*/ 64 h 229"/>
                      <a:gd name="T56" fmla="*/ 598 w 1585"/>
                      <a:gd name="T57" fmla="*/ 64 h 229"/>
                      <a:gd name="T58" fmla="*/ 651 w 1585"/>
                      <a:gd name="T59" fmla="*/ 92 h 229"/>
                      <a:gd name="T60" fmla="*/ 701 w 1585"/>
                      <a:gd name="T61" fmla="*/ 64 h 229"/>
                      <a:gd name="T62" fmla="*/ 725 w 1585"/>
                      <a:gd name="T63" fmla="*/ 64 h 229"/>
                      <a:gd name="T64" fmla="*/ 520 w 1585"/>
                      <a:gd name="T65" fmla="*/ 17 h 229"/>
                      <a:gd name="T66" fmla="*/ 569 w 1585"/>
                      <a:gd name="T67" fmla="*/ 0 h 229"/>
                      <a:gd name="T68" fmla="*/ 592 w 1585"/>
                      <a:gd name="T69" fmla="*/ 0 h 229"/>
                      <a:gd name="T70" fmla="*/ 642 w 1585"/>
                      <a:gd name="T71" fmla="*/ 17 h 229"/>
                      <a:gd name="T72" fmla="*/ 691 w 1585"/>
                      <a:gd name="T73" fmla="*/ 0 h 229"/>
                      <a:gd name="T74" fmla="*/ 716 w 1585"/>
                      <a:gd name="T75" fmla="*/ 0 h 229"/>
                      <a:gd name="T76" fmla="*/ 765 w 1585"/>
                      <a:gd name="T77" fmla="*/ 17 h 229"/>
                      <a:gd name="T78" fmla="*/ 775 w 1585"/>
                      <a:gd name="T79" fmla="*/ 92 h 229"/>
                      <a:gd name="T80" fmla="*/ 828 w 1585"/>
                      <a:gd name="T81" fmla="*/ 64 h 229"/>
                      <a:gd name="T82" fmla="*/ 851 w 1585"/>
                      <a:gd name="T83" fmla="*/ 64 h 229"/>
                      <a:gd name="T84" fmla="*/ 902 w 1585"/>
                      <a:gd name="T85" fmla="*/ 90 h 229"/>
                      <a:gd name="T86" fmla="*/ 777 w 1585"/>
                      <a:gd name="T87" fmla="*/ 64 h 229"/>
                      <a:gd name="T88" fmla="*/ 788 w 1585"/>
                      <a:gd name="T89" fmla="*/ 0 h 229"/>
                      <a:gd name="T90" fmla="*/ 838 w 1585"/>
                      <a:gd name="T91" fmla="*/ 18 h 229"/>
                      <a:gd name="T92" fmla="*/ 889 w 1585"/>
                      <a:gd name="T93" fmla="*/ 0 h 229"/>
                      <a:gd name="T94" fmla="*/ 912 w 1585"/>
                      <a:gd name="T95" fmla="*/ 0 h 229"/>
                      <a:gd name="T96" fmla="*/ 961 w 1585"/>
                      <a:gd name="T97" fmla="*/ 17 h 229"/>
                      <a:gd name="T98" fmla="*/ 1011 w 1585"/>
                      <a:gd name="T99" fmla="*/ 0 h 229"/>
                      <a:gd name="T100" fmla="*/ 1026 w 1585"/>
                      <a:gd name="T101" fmla="*/ 64 h 229"/>
                      <a:gd name="T102" fmla="*/ 1028 w 1585"/>
                      <a:gd name="T103" fmla="*/ 90 h 229"/>
                      <a:gd name="T104" fmla="*/ 1279 w 1585"/>
                      <a:gd name="T105" fmla="*/ 221 h 229"/>
                      <a:gd name="T106" fmla="*/ 1247 w 1585"/>
                      <a:gd name="T107" fmla="*/ 92 h 229"/>
                      <a:gd name="T108" fmla="*/ 1302 w 1585"/>
                      <a:gd name="T109" fmla="*/ 64 h 229"/>
                      <a:gd name="T110" fmla="*/ 1325 w 1585"/>
                      <a:gd name="T111" fmla="*/ 64 h 229"/>
                      <a:gd name="T112" fmla="*/ 1375 w 1585"/>
                      <a:gd name="T113" fmla="*/ 92 h 229"/>
                      <a:gd name="T114" fmla="*/ 1428 w 1585"/>
                      <a:gd name="T115" fmla="*/ 64 h 229"/>
                      <a:gd name="T116" fmla="*/ 1451 w 1585"/>
                      <a:gd name="T117" fmla="*/ 64 h 229"/>
                      <a:gd name="T118" fmla="*/ 1550 w 1585"/>
                      <a:gd name="T119" fmla="*/ 221 h 229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585"/>
                      <a:gd name="T181" fmla="*/ 0 h 229"/>
                      <a:gd name="T182" fmla="*/ 1585 w 1585"/>
                      <a:gd name="T183" fmla="*/ 229 h 229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585" h="229">
                        <a:moveTo>
                          <a:pt x="1550" y="221"/>
                        </a:moveTo>
                        <a:lnTo>
                          <a:pt x="1043" y="221"/>
                        </a:lnTo>
                        <a:lnTo>
                          <a:pt x="942" y="221"/>
                        </a:lnTo>
                        <a:lnTo>
                          <a:pt x="941" y="200"/>
                        </a:lnTo>
                        <a:lnTo>
                          <a:pt x="878" y="200"/>
                        </a:lnTo>
                        <a:lnTo>
                          <a:pt x="880" y="221"/>
                        </a:lnTo>
                        <a:lnTo>
                          <a:pt x="204" y="221"/>
                        </a:lnTo>
                        <a:lnTo>
                          <a:pt x="209" y="200"/>
                        </a:lnTo>
                        <a:lnTo>
                          <a:pt x="145" y="200"/>
                        </a:lnTo>
                        <a:lnTo>
                          <a:pt x="135" y="221"/>
                        </a:lnTo>
                        <a:lnTo>
                          <a:pt x="34" y="221"/>
                        </a:lnTo>
                        <a:lnTo>
                          <a:pt x="114" y="0"/>
                        </a:lnTo>
                        <a:lnTo>
                          <a:pt x="74" y="0"/>
                        </a:lnTo>
                        <a:lnTo>
                          <a:pt x="0" y="228"/>
                        </a:lnTo>
                        <a:lnTo>
                          <a:pt x="1584" y="226"/>
                        </a:lnTo>
                        <a:lnTo>
                          <a:pt x="1512" y="0"/>
                        </a:lnTo>
                        <a:lnTo>
                          <a:pt x="495" y="0"/>
                        </a:lnTo>
                        <a:lnTo>
                          <a:pt x="508" y="17"/>
                        </a:lnTo>
                        <a:lnTo>
                          <a:pt x="505" y="64"/>
                        </a:lnTo>
                        <a:lnTo>
                          <a:pt x="255" y="64"/>
                        </a:lnTo>
                        <a:lnTo>
                          <a:pt x="263" y="17"/>
                        </a:lnTo>
                        <a:lnTo>
                          <a:pt x="274" y="0"/>
                        </a:lnTo>
                        <a:lnTo>
                          <a:pt x="310" y="0"/>
                        </a:lnTo>
                        <a:lnTo>
                          <a:pt x="324" y="17"/>
                        </a:lnTo>
                        <a:lnTo>
                          <a:pt x="335" y="0"/>
                        </a:lnTo>
                        <a:lnTo>
                          <a:pt x="373" y="0"/>
                        </a:lnTo>
                        <a:lnTo>
                          <a:pt x="385" y="17"/>
                        </a:lnTo>
                        <a:lnTo>
                          <a:pt x="396" y="0"/>
                        </a:lnTo>
                        <a:lnTo>
                          <a:pt x="434" y="0"/>
                        </a:lnTo>
                        <a:lnTo>
                          <a:pt x="447" y="17"/>
                        </a:lnTo>
                        <a:lnTo>
                          <a:pt x="459" y="0"/>
                        </a:lnTo>
                        <a:lnTo>
                          <a:pt x="150" y="0"/>
                        </a:lnTo>
                        <a:lnTo>
                          <a:pt x="164" y="17"/>
                        </a:lnTo>
                        <a:lnTo>
                          <a:pt x="156" y="64"/>
                        </a:lnTo>
                        <a:lnTo>
                          <a:pt x="131" y="64"/>
                        </a:lnTo>
                        <a:lnTo>
                          <a:pt x="147" y="90"/>
                        </a:lnTo>
                        <a:lnTo>
                          <a:pt x="156" y="64"/>
                        </a:lnTo>
                        <a:lnTo>
                          <a:pt x="194" y="64"/>
                        </a:lnTo>
                        <a:lnTo>
                          <a:pt x="209" y="92"/>
                        </a:lnTo>
                        <a:lnTo>
                          <a:pt x="219" y="64"/>
                        </a:lnTo>
                        <a:lnTo>
                          <a:pt x="257" y="64"/>
                        </a:lnTo>
                        <a:lnTo>
                          <a:pt x="274" y="90"/>
                        </a:lnTo>
                        <a:lnTo>
                          <a:pt x="282" y="64"/>
                        </a:lnTo>
                        <a:lnTo>
                          <a:pt x="322" y="64"/>
                        </a:lnTo>
                        <a:lnTo>
                          <a:pt x="333" y="92"/>
                        </a:lnTo>
                        <a:lnTo>
                          <a:pt x="347" y="64"/>
                        </a:lnTo>
                        <a:lnTo>
                          <a:pt x="385" y="64"/>
                        </a:lnTo>
                        <a:lnTo>
                          <a:pt x="396" y="92"/>
                        </a:lnTo>
                        <a:lnTo>
                          <a:pt x="409" y="64"/>
                        </a:lnTo>
                        <a:lnTo>
                          <a:pt x="447" y="64"/>
                        </a:lnTo>
                        <a:lnTo>
                          <a:pt x="463" y="92"/>
                        </a:lnTo>
                        <a:lnTo>
                          <a:pt x="472" y="64"/>
                        </a:lnTo>
                        <a:lnTo>
                          <a:pt x="512" y="64"/>
                        </a:lnTo>
                        <a:lnTo>
                          <a:pt x="525" y="92"/>
                        </a:lnTo>
                        <a:lnTo>
                          <a:pt x="535" y="64"/>
                        </a:lnTo>
                        <a:lnTo>
                          <a:pt x="575" y="64"/>
                        </a:lnTo>
                        <a:lnTo>
                          <a:pt x="586" y="92"/>
                        </a:lnTo>
                        <a:lnTo>
                          <a:pt x="598" y="64"/>
                        </a:lnTo>
                        <a:lnTo>
                          <a:pt x="638" y="64"/>
                        </a:lnTo>
                        <a:lnTo>
                          <a:pt x="651" y="92"/>
                        </a:lnTo>
                        <a:lnTo>
                          <a:pt x="663" y="64"/>
                        </a:lnTo>
                        <a:lnTo>
                          <a:pt x="701" y="64"/>
                        </a:lnTo>
                        <a:lnTo>
                          <a:pt x="712" y="92"/>
                        </a:lnTo>
                        <a:lnTo>
                          <a:pt x="725" y="64"/>
                        </a:lnTo>
                        <a:lnTo>
                          <a:pt x="516" y="64"/>
                        </a:lnTo>
                        <a:lnTo>
                          <a:pt x="520" y="17"/>
                        </a:lnTo>
                        <a:lnTo>
                          <a:pt x="531" y="0"/>
                        </a:lnTo>
                        <a:lnTo>
                          <a:pt x="569" y="0"/>
                        </a:lnTo>
                        <a:lnTo>
                          <a:pt x="579" y="17"/>
                        </a:lnTo>
                        <a:lnTo>
                          <a:pt x="592" y="0"/>
                        </a:lnTo>
                        <a:lnTo>
                          <a:pt x="630" y="0"/>
                        </a:lnTo>
                        <a:lnTo>
                          <a:pt x="642" y="17"/>
                        </a:lnTo>
                        <a:lnTo>
                          <a:pt x="655" y="0"/>
                        </a:lnTo>
                        <a:lnTo>
                          <a:pt x="691" y="0"/>
                        </a:lnTo>
                        <a:lnTo>
                          <a:pt x="703" y="17"/>
                        </a:lnTo>
                        <a:lnTo>
                          <a:pt x="716" y="0"/>
                        </a:lnTo>
                        <a:lnTo>
                          <a:pt x="754" y="0"/>
                        </a:lnTo>
                        <a:lnTo>
                          <a:pt x="765" y="17"/>
                        </a:lnTo>
                        <a:lnTo>
                          <a:pt x="765" y="64"/>
                        </a:lnTo>
                        <a:lnTo>
                          <a:pt x="775" y="92"/>
                        </a:lnTo>
                        <a:lnTo>
                          <a:pt x="788" y="64"/>
                        </a:lnTo>
                        <a:lnTo>
                          <a:pt x="828" y="64"/>
                        </a:lnTo>
                        <a:lnTo>
                          <a:pt x="840" y="92"/>
                        </a:lnTo>
                        <a:lnTo>
                          <a:pt x="851" y="64"/>
                        </a:lnTo>
                        <a:lnTo>
                          <a:pt x="891" y="64"/>
                        </a:lnTo>
                        <a:lnTo>
                          <a:pt x="902" y="90"/>
                        </a:lnTo>
                        <a:lnTo>
                          <a:pt x="914" y="64"/>
                        </a:lnTo>
                        <a:lnTo>
                          <a:pt x="777" y="64"/>
                        </a:lnTo>
                        <a:lnTo>
                          <a:pt x="777" y="17"/>
                        </a:lnTo>
                        <a:lnTo>
                          <a:pt x="788" y="0"/>
                        </a:lnTo>
                        <a:lnTo>
                          <a:pt x="826" y="0"/>
                        </a:lnTo>
                        <a:lnTo>
                          <a:pt x="838" y="18"/>
                        </a:lnTo>
                        <a:lnTo>
                          <a:pt x="851" y="0"/>
                        </a:lnTo>
                        <a:lnTo>
                          <a:pt x="889" y="0"/>
                        </a:lnTo>
                        <a:lnTo>
                          <a:pt x="899" y="17"/>
                        </a:lnTo>
                        <a:lnTo>
                          <a:pt x="912" y="0"/>
                        </a:lnTo>
                        <a:lnTo>
                          <a:pt x="950" y="0"/>
                        </a:lnTo>
                        <a:lnTo>
                          <a:pt x="961" y="17"/>
                        </a:lnTo>
                        <a:lnTo>
                          <a:pt x="975" y="0"/>
                        </a:lnTo>
                        <a:lnTo>
                          <a:pt x="1011" y="0"/>
                        </a:lnTo>
                        <a:lnTo>
                          <a:pt x="1022" y="18"/>
                        </a:lnTo>
                        <a:lnTo>
                          <a:pt x="1026" y="64"/>
                        </a:lnTo>
                        <a:lnTo>
                          <a:pt x="1017" y="64"/>
                        </a:lnTo>
                        <a:lnTo>
                          <a:pt x="1028" y="90"/>
                        </a:lnTo>
                        <a:lnTo>
                          <a:pt x="1043" y="221"/>
                        </a:lnTo>
                        <a:lnTo>
                          <a:pt x="1279" y="221"/>
                        </a:lnTo>
                        <a:lnTo>
                          <a:pt x="1260" y="151"/>
                        </a:lnTo>
                        <a:lnTo>
                          <a:pt x="1247" y="92"/>
                        </a:lnTo>
                        <a:lnTo>
                          <a:pt x="1262" y="64"/>
                        </a:lnTo>
                        <a:lnTo>
                          <a:pt x="1302" y="64"/>
                        </a:lnTo>
                        <a:lnTo>
                          <a:pt x="1312" y="92"/>
                        </a:lnTo>
                        <a:lnTo>
                          <a:pt x="1325" y="64"/>
                        </a:lnTo>
                        <a:lnTo>
                          <a:pt x="1363" y="64"/>
                        </a:lnTo>
                        <a:lnTo>
                          <a:pt x="1375" y="92"/>
                        </a:lnTo>
                        <a:lnTo>
                          <a:pt x="1388" y="64"/>
                        </a:lnTo>
                        <a:lnTo>
                          <a:pt x="1428" y="64"/>
                        </a:lnTo>
                        <a:lnTo>
                          <a:pt x="1437" y="90"/>
                        </a:lnTo>
                        <a:lnTo>
                          <a:pt x="1451" y="64"/>
                        </a:lnTo>
                        <a:lnTo>
                          <a:pt x="1491" y="64"/>
                        </a:lnTo>
                        <a:lnTo>
                          <a:pt x="1550" y="221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08" name="Freeform 33"/>
                  <p:cNvSpPr>
                    <a:spLocks/>
                  </p:cNvSpPr>
                  <p:nvPr/>
                </p:nvSpPr>
                <p:spPr bwMode="auto">
                  <a:xfrm>
                    <a:off x="1013" y="1028"/>
                    <a:ext cx="1077" cy="995"/>
                  </a:xfrm>
                  <a:custGeom>
                    <a:avLst/>
                    <a:gdLst>
                      <a:gd name="T0" fmla="*/ 249 w 1077"/>
                      <a:gd name="T1" fmla="*/ 770 h 995"/>
                      <a:gd name="T2" fmla="*/ 249 w 1077"/>
                      <a:gd name="T3" fmla="*/ 856 h 995"/>
                      <a:gd name="T4" fmla="*/ 228 w 1077"/>
                      <a:gd name="T5" fmla="*/ 985 h 995"/>
                      <a:gd name="T6" fmla="*/ 232 w 1077"/>
                      <a:gd name="T7" fmla="*/ 994 h 995"/>
                      <a:gd name="T8" fmla="*/ 840 w 1077"/>
                      <a:gd name="T9" fmla="*/ 994 h 995"/>
                      <a:gd name="T10" fmla="*/ 846 w 1077"/>
                      <a:gd name="T11" fmla="*/ 983 h 995"/>
                      <a:gd name="T12" fmla="*/ 825 w 1077"/>
                      <a:gd name="T13" fmla="*/ 859 h 995"/>
                      <a:gd name="T14" fmla="*/ 825 w 1077"/>
                      <a:gd name="T15" fmla="*/ 856 h 995"/>
                      <a:gd name="T16" fmla="*/ 1047 w 1077"/>
                      <a:gd name="T17" fmla="*/ 856 h 995"/>
                      <a:gd name="T18" fmla="*/ 1065 w 1077"/>
                      <a:gd name="T19" fmla="*/ 850 h 995"/>
                      <a:gd name="T20" fmla="*/ 1072 w 1077"/>
                      <a:gd name="T21" fmla="*/ 831 h 995"/>
                      <a:gd name="T22" fmla="*/ 1076 w 1077"/>
                      <a:gd name="T23" fmla="*/ 431 h 995"/>
                      <a:gd name="T24" fmla="*/ 1072 w 1077"/>
                      <a:gd name="T25" fmla="*/ 27 h 995"/>
                      <a:gd name="T26" fmla="*/ 1065 w 1077"/>
                      <a:gd name="T27" fmla="*/ 9 h 995"/>
                      <a:gd name="T28" fmla="*/ 1047 w 1077"/>
                      <a:gd name="T29" fmla="*/ 2 h 995"/>
                      <a:gd name="T30" fmla="*/ 536 w 1077"/>
                      <a:gd name="T31" fmla="*/ 0 h 995"/>
                      <a:gd name="T32" fmla="*/ 27 w 1077"/>
                      <a:gd name="T33" fmla="*/ 2 h 995"/>
                      <a:gd name="T34" fmla="*/ 8 w 1077"/>
                      <a:gd name="T35" fmla="*/ 9 h 995"/>
                      <a:gd name="T36" fmla="*/ 4 w 1077"/>
                      <a:gd name="T37" fmla="*/ 27 h 995"/>
                      <a:gd name="T38" fmla="*/ 0 w 1077"/>
                      <a:gd name="T39" fmla="*/ 431 h 995"/>
                      <a:gd name="T40" fmla="*/ 4 w 1077"/>
                      <a:gd name="T41" fmla="*/ 831 h 995"/>
                      <a:gd name="T42" fmla="*/ 8 w 1077"/>
                      <a:gd name="T43" fmla="*/ 850 h 995"/>
                      <a:gd name="T44" fmla="*/ 27 w 1077"/>
                      <a:gd name="T45" fmla="*/ 856 h 995"/>
                      <a:gd name="T46" fmla="*/ 825 w 1077"/>
                      <a:gd name="T47" fmla="*/ 856 h 995"/>
                      <a:gd name="T48" fmla="*/ 825 w 1077"/>
                      <a:gd name="T49" fmla="*/ 892 h 995"/>
                      <a:gd name="T50" fmla="*/ 821 w 1077"/>
                      <a:gd name="T51" fmla="*/ 897 h 995"/>
                      <a:gd name="T52" fmla="*/ 707 w 1077"/>
                      <a:gd name="T53" fmla="*/ 897 h 995"/>
                      <a:gd name="T54" fmla="*/ 713 w 1077"/>
                      <a:gd name="T55" fmla="*/ 945 h 995"/>
                      <a:gd name="T56" fmla="*/ 698 w 1077"/>
                      <a:gd name="T57" fmla="*/ 960 h 995"/>
                      <a:gd name="T58" fmla="*/ 658 w 1077"/>
                      <a:gd name="T59" fmla="*/ 969 h 995"/>
                      <a:gd name="T60" fmla="*/ 536 w 1077"/>
                      <a:gd name="T61" fmla="*/ 979 h 995"/>
                      <a:gd name="T62" fmla="*/ 414 w 1077"/>
                      <a:gd name="T63" fmla="*/ 969 h 995"/>
                      <a:gd name="T64" fmla="*/ 375 w 1077"/>
                      <a:gd name="T65" fmla="*/ 960 h 995"/>
                      <a:gd name="T66" fmla="*/ 363 w 1077"/>
                      <a:gd name="T67" fmla="*/ 956 h 995"/>
                      <a:gd name="T68" fmla="*/ 361 w 1077"/>
                      <a:gd name="T69" fmla="*/ 945 h 995"/>
                      <a:gd name="T70" fmla="*/ 367 w 1077"/>
                      <a:gd name="T71" fmla="*/ 897 h 995"/>
                      <a:gd name="T72" fmla="*/ 380 w 1077"/>
                      <a:gd name="T73" fmla="*/ 911 h 995"/>
                      <a:gd name="T74" fmla="*/ 420 w 1077"/>
                      <a:gd name="T75" fmla="*/ 920 h 995"/>
                      <a:gd name="T76" fmla="*/ 536 w 1077"/>
                      <a:gd name="T77" fmla="*/ 928 h 995"/>
                      <a:gd name="T78" fmla="*/ 652 w 1077"/>
                      <a:gd name="T79" fmla="*/ 920 h 995"/>
                      <a:gd name="T80" fmla="*/ 692 w 1077"/>
                      <a:gd name="T81" fmla="*/ 911 h 995"/>
                      <a:gd name="T82" fmla="*/ 701 w 1077"/>
                      <a:gd name="T83" fmla="*/ 905 h 995"/>
                      <a:gd name="T84" fmla="*/ 707 w 1077"/>
                      <a:gd name="T85" fmla="*/ 897 h 995"/>
                      <a:gd name="T86" fmla="*/ 253 w 1077"/>
                      <a:gd name="T87" fmla="*/ 897 h 995"/>
                      <a:gd name="T88" fmla="*/ 249 w 1077"/>
                      <a:gd name="T89" fmla="*/ 892 h 995"/>
                      <a:gd name="T90" fmla="*/ 249 w 1077"/>
                      <a:gd name="T91" fmla="*/ 770 h 995"/>
                      <a:gd name="T92" fmla="*/ 101 w 1077"/>
                      <a:gd name="T93" fmla="*/ 766 h 995"/>
                      <a:gd name="T94" fmla="*/ 91 w 1077"/>
                      <a:gd name="T95" fmla="*/ 764 h 995"/>
                      <a:gd name="T96" fmla="*/ 86 w 1077"/>
                      <a:gd name="T97" fmla="*/ 751 h 995"/>
                      <a:gd name="T98" fmla="*/ 86 w 1077"/>
                      <a:gd name="T99" fmla="*/ 104 h 995"/>
                      <a:gd name="T100" fmla="*/ 91 w 1077"/>
                      <a:gd name="T101" fmla="*/ 95 h 995"/>
                      <a:gd name="T102" fmla="*/ 101 w 1077"/>
                      <a:gd name="T103" fmla="*/ 87 h 995"/>
                      <a:gd name="T104" fmla="*/ 975 w 1077"/>
                      <a:gd name="T105" fmla="*/ 87 h 995"/>
                      <a:gd name="T106" fmla="*/ 987 w 1077"/>
                      <a:gd name="T107" fmla="*/ 95 h 995"/>
                      <a:gd name="T108" fmla="*/ 990 w 1077"/>
                      <a:gd name="T109" fmla="*/ 104 h 995"/>
                      <a:gd name="T110" fmla="*/ 990 w 1077"/>
                      <a:gd name="T111" fmla="*/ 755 h 995"/>
                      <a:gd name="T112" fmla="*/ 987 w 1077"/>
                      <a:gd name="T113" fmla="*/ 764 h 995"/>
                      <a:gd name="T114" fmla="*/ 975 w 1077"/>
                      <a:gd name="T115" fmla="*/ 766 h 995"/>
                      <a:gd name="T116" fmla="*/ 616 w 1077"/>
                      <a:gd name="T117" fmla="*/ 772 h 995"/>
                      <a:gd name="T118" fmla="*/ 249 w 1077"/>
                      <a:gd name="T119" fmla="*/ 770 h 995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077"/>
                      <a:gd name="T181" fmla="*/ 0 h 995"/>
                      <a:gd name="T182" fmla="*/ 1077 w 1077"/>
                      <a:gd name="T183" fmla="*/ 995 h 995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077" h="995">
                        <a:moveTo>
                          <a:pt x="249" y="770"/>
                        </a:moveTo>
                        <a:lnTo>
                          <a:pt x="249" y="856"/>
                        </a:lnTo>
                        <a:lnTo>
                          <a:pt x="228" y="985"/>
                        </a:lnTo>
                        <a:lnTo>
                          <a:pt x="232" y="994"/>
                        </a:lnTo>
                        <a:lnTo>
                          <a:pt x="840" y="994"/>
                        </a:lnTo>
                        <a:lnTo>
                          <a:pt x="846" y="983"/>
                        </a:lnTo>
                        <a:lnTo>
                          <a:pt x="825" y="859"/>
                        </a:lnTo>
                        <a:lnTo>
                          <a:pt x="825" y="856"/>
                        </a:lnTo>
                        <a:lnTo>
                          <a:pt x="1047" y="856"/>
                        </a:lnTo>
                        <a:lnTo>
                          <a:pt x="1065" y="850"/>
                        </a:lnTo>
                        <a:lnTo>
                          <a:pt x="1072" y="831"/>
                        </a:lnTo>
                        <a:lnTo>
                          <a:pt x="1076" y="431"/>
                        </a:lnTo>
                        <a:lnTo>
                          <a:pt x="1072" y="27"/>
                        </a:lnTo>
                        <a:lnTo>
                          <a:pt x="1065" y="9"/>
                        </a:lnTo>
                        <a:lnTo>
                          <a:pt x="1047" y="2"/>
                        </a:lnTo>
                        <a:lnTo>
                          <a:pt x="536" y="0"/>
                        </a:lnTo>
                        <a:lnTo>
                          <a:pt x="27" y="2"/>
                        </a:lnTo>
                        <a:lnTo>
                          <a:pt x="8" y="9"/>
                        </a:lnTo>
                        <a:lnTo>
                          <a:pt x="4" y="27"/>
                        </a:lnTo>
                        <a:lnTo>
                          <a:pt x="0" y="431"/>
                        </a:lnTo>
                        <a:lnTo>
                          <a:pt x="4" y="831"/>
                        </a:lnTo>
                        <a:lnTo>
                          <a:pt x="8" y="850"/>
                        </a:lnTo>
                        <a:lnTo>
                          <a:pt x="27" y="856"/>
                        </a:lnTo>
                        <a:lnTo>
                          <a:pt x="825" y="856"/>
                        </a:lnTo>
                        <a:lnTo>
                          <a:pt x="825" y="892"/>
                        </a:lnTo>
                        <a:lnTo>
                          <a:pt x="821" y="897"/>
                        </a:lnTo>
                        <a:lnTo>
                          <a:pt x="707" y="897"/>
                        </a:lnTo>
                        <a:lnTo>
                          <a:pt x="713" y="945"/>
                        </a:lnTo>
                        <a:lnTo>
                          <a:pt x="698" y="960"/>
                        </a:lnTo>
                        <a:lnTo>
                          <a:pt x="658" y="969"/>
                        </a:lnTo>
                        <a:lnTo>
                          <a:pt x="536" y="979"/>
                        </a:lnTo>
                        <a:lnTo>
                          <a:pt x="414" y="969"/>
                        </a:lnTo>
                        <a:lnTo>
                          <a:pt x="375" y="960"/>
                        </a:lnTo>
                        <a:lnTo>
                          <a:pt x="363" y="956"/>
                        </a:lnTo>
                        <a:lnTo>
                          <a:pt x="361" y="945"/>
                        </a:lnTo>
                        <a:lnTo>
                          <a:pt x="367" y="897"/>
                        </a:lnTo>
                        <a:lnTo>
                          <a:pt x="380" y="911"/>
                        </a:lnTo>
                        <a:lnTo>
                          <a:pt x="420" y="920"/>
                        </a:lnTo>
                        <a:lnTo>
                          <a:pt x="536" y="928"/>
                        </a:lnTo>
                        <a:lnTo>
                          <a:pt x="652" y="920"/>
                        </a:lnTo>
                        <a:lnTo>
                          <a:pt x="692" y="911"/>
                        </a:lnTo>
                        <a:lnTo>
                          <a:pt x="701" y="905"/>
                        </a:lnTo>
                        <a:lnTo>
                          <a:pt x="707" y="897"/>
                        </a:lnTo>
                        <a:lnTo>
                          <a:pt x="253" y="897"/>
                        </a:lnTo>
                        <a:lnTo>
                          <a:pt x="249" y="892"/>
                        </a:lnTo>
                        <a:lnTo>
                          <a:pt x="249" y="770"/>
                        </a:lnTo>
                        <a:lnTo>
                          <a:pt x="101" y="766"/>
                        </a:lnTo>
                        <a:lnTo>
                          <a:pt x="91" y="764"/>
                        </a:lnTo>
                        <a:lnTo>
                          <a:pt x="86" y="751"/>
                        </a:lnTo>
                        <a:lnTo>
                          <a:pt x="86" y="104"/>
                        </a:lnTo>
                        <a:lnTo>
                          <a:pt x="91" y="95"/>
                        </a:lnTo>
                        <a:lnTo>
                          <a:pt x="101" y="87"/>
                        </a:lnTo>
                        <a:lnTo>
                          <a:pt x="975" y="87"/>
                        </a:lnTo>
                        <a:lnTo>
                          <a:pt x="987" y="95"/>
                        </a:lnTo>
                        <a:lnTo>
                          <a:pt x="990" y="104"/>
                        </a:lnTo>
                        <a:lnTo>
                          <a:pt x="990" y="755"/>
                        </a:lnTo>
                        <a:lnTo>
                          <a:pt x="987" y="764"/>
                        </a:lnTo>
                        <a:lnTo>
                          <a:pt x="975" y="766"/>
                        </a:lnTo>
                        <a:lnTo>
                          <a:pt x="616" y="772"/>
                        </a:lnTo>
                        <a:lnTo>
                          <a:pt x="249" y="770"/>
                        </a:lnTo>
                      </a:path>
                    </a:pathLst>
                  </a:custGeom>
                  <a:solidFill>
                    <a:srgbClr val="DDDDDD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" name="Group 34"/>
                <p:cNvGrpSpPr>
                  <a:grpSpLocks/>
                </p:cNvGrpSpPr>
                <p:nvPr/>
              </p:nvGrpSpPr>
              <p:grpSpPr bwMode="auto">
                <a:xfrm>
                  <a:off x="4044" y="2304"/>
                  <a:ext cx="1077" cy="1052"/>
                  <a:chOff x="1013" y="1028"/>
                  <a:chExt cx="1077" cy="1052"/>
                </a:xfrm>
              </p:grpSpPr>
              <p:sp>
                <p:nvSpPr>
                  <p:cNvPr id="28702" name="Freeform 35"/>
                  <p:cNvSpPr>
                    <a:spLocks/>
                  </p:cNvSpPr>
                  <p:nvPr/>
                </p:nvSpPr>
                <p:spPr bwMode="auto">
                  <a:xfrm>
                    <a:off x="1013" y="1028"/>
                    <a:ext cx="1077" cy="1052"/>
                  </a:xfrm>
                  <a:custGeom>
                    <a:avLst/>
                    <a:gdLst>
                      <a:gd name="T0" fmla="*/ 587 w 1077"/>
                      <a:gd name="T1" fmla="*/ 723 h 1052"/>
                      <a:gd name="T2" fmla="*/ 933 w 1077"/>
                      <a:gd name="T3" fmla="*/ 715 h 1052"/>
                      <a:gd name="T4" fmla="*/ 945 w 1077"/>
                      <a:gd name="T5" fmla="*/ 431 h 1052"/>
                      <a:gd name="T6" fmla="*/ 933 w 1077"/>
                      <a:gd name="T7" fmla="*/ 144 h 1052"/>
                      <a:gd name="T8" fmla="*/ 536 w 1077"/>
                      <a:gd name="T9" fmla="*/ 135 h 1052"/>
                      <a:gd name="T10" fmla="*/ 139 w 1077"/>
                      <a:gd name="T11" fmla="*/ 142 h 1052"/>
                      <a:gd name="T12" fmla="*/ 129 w 1077"/>
                      <a:gd name="T13" fmla="*/ 431 h 1052"/>
                      <a:gd name="T14" fmla="*/ 139 w 1077"/>
                      <a:gd name="T15" fmla="*/ 715 h 1052"/>
                      <a:gd name="T16" fmla="*/ 249 w 1077"/>
                      <a:gd name="T17" fmla="*/ 723 h 1052"/>
                      <a:gd name="T18" fmla="*/ 27 w 1077"/>
                      <a:gd name="T19" fmla="*/ 856 h 1052"/>
                      <a:gd name="T20" fmla="*/ 4 w 1077"/>
                      <a:gd name="T21" fmla="*/ 831 h 1052"/>
                      <a:gd name="T22" fmla="*/ 4 w 1077"/>
                      <a:gd name="T23" fmla="*/ 27 h 1052"/>
                      <a:gd name="T24" fmla="*/ 27 w 1077"/>
                      <a:gd name="T25" fmla="*/ 2 h 1052"/>
                      <a:gd name="T26" fmla="*/ 1047 w 1077"/>
                      <a:gd name="T27" fmla="*/ 2 h 1052"/>
                      <a:gd name="T28" fmla="*/ 1072 w 1077"/>
                      <a:gd name="T29" fmla="*/ 27 h 1052"/>
                      <a:gd name="T30" fmla="*/ 1072 w 1077"/>
                      <a:gd name="T31" fmla="*/ 831 h 1052"/>
                      <a:gd name="T32" fmla="*/ 1047 w 1077"/>
                      <a:gd name="T33" fmla="*/ 856 h 1052"/>
                      <a:gd name="T34" fmla="*/ 852 w 1077"/>
                      <a:gd name="T35" fmla="*/ 985 h 1052"/>
                      <a:gd name="T36" fmla="*/ 844 w 1077"/>
                      <a:gd name="T37" fmla="*/ 1051 h 1052"/>
                      <a:gd name="T38" fmla="*/ 224 w 1077"/>
                      <a:gd name="T39" fmla="*/ 1043 h 1052"/>
                      <a:gd name="T40" fmla="*/ 249 w 1077"/>
                      <a:gd name="T41" fmla="*/ 856 h 1052"/>
                      <a:gd name="T42" fmla="*/ 232 w 1077"/>
                      <a:gd name="T43" fmla="*/ 994 h 1052"/>
                      <a:gd name="T44" fmla="*/ 846 w 1077"/>
                      <a:gd name="T45" fmla="*/ 983 h 1052"/>
                      <a:gd name="T46" fmla="*/ 825 w 1077"/>
                      <a:gd name="T47" fmla="*/ 892 h 1052"/>
                      <a:gd name="T48" fmla="*/ 707 w 1077"/>
                      <a:gd name="T49" fmla="*/ 897 h 1052"/>
                      <a:gd name="T50" fmla="*/ 698 w 1077"/>
                      <a:gd name="T51" fmla="*/ 960 h 1052"/>
                      <a:gd name="T52" fmla="*/ 536 w 1077"/>
                      <a:gd name="T53" fmla="*/ 979 h 1052"/>
                      <a:gd name="T54" fmla="*/ 375 w 1077"/>
                      <a:gd name="T55" fmla="*/ 960 h 1052"/>
                      <a:gd name="T56" fmla="*/ 361 w 1077"/>
                      <a:gd name="T57" fmla="*/ 945 h 1052"/>
                      <a:gd name="T58" fmla="*/ 380 w 1077"/>
                      <a:gd name="T59" fmla="*/ 911 h 1052"/>
                      <a:gd name="T60" fmla="*/ 536 w 1077"/>
                      <a:gd name="T61" fmla="*/ 928 h 1052"/>
                      <a:gd name="T62" fmla="*/ 692 w 1077"/>
                      <a:gd name="T63" fmla="*/ 911 h 1052"/>
                      <a:gd name="T64" fmla="*/ 707 w 1077"/>
                      <a:gd name="T65" fmla="*/ 897 h 1052"/>
                      <a:gd name="T66" fmla="*/ 249 w 1077"/>
                      <a:gd name="T67" fmla="*/ 892 h 1052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077"/>
                      <a:gd name="T103" fmla="*/ 0 h 1052"/>
                      <a:gd name="T104" fmla="*/ 1077 w 1077"/>
                      <a:gd name="T105" fmla="*/ 1052 h 1052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077" h="1052">
                        <a:moveTo>
                          <a:pt x="249" y="723"/>
                        </a:moveTo>
                        <a:lnTo>
                          <a:pt x="587" y="723"/>
                        </a:lnTo>
                        <a:lnTo>
                          <a:pt x="924" y="721"/>
                        </a:lnTo>
                        <a:lnTo>
                          <a:pt x="933" y="715"/>
                        </a:lnTo>
                        <a:lnTo>
                          <a:pt x="939" y="706"/>
                        </a:lnTo>
                        <a:lnTo>
                          <a:pt x="945" y="431"/>
                        </a:lnTo>
                        <a:lnTo>
                          <a:pt x="939" y="152"/>
                        </a:lnTo>
                        <a:lnTo>
                          <a:pt x="933" y="144"/>
                        </a:lnTo>
                        <a:lnTo>
                          <a:pt x="924" y="140"/>
                        </a:lnTo>
                        <a:lnTo>
                          <a:pt x="536" y="135"/>
                        </a:lnTo>
                        <a:lnTo>
                          <a:pt x="150" y="138"/>
                        </a:lnTo>
                        <a:lnTo>
                          <a:pt x="139" y="142"/>
                        </a:lnTo>
                        <a:lnTo>
                          <a:pt x="137" y="152"/>
                        </a:lnTo>
                        <a:lnTo>
                          <a:pt x="129" y="431"/>
                        </a:lnTo>
                        <a:lnTo>
                          <a:pt x="137" y="706"/>
                        </a:lnTo>
                        <a:lnTo>
                          <a:pt x="139" y="715"/>
                        </a:lnTo>
                        <a:lnTo>
                          <a:pt x="150" y="721"/>
                        </a:lnTo>
                        <a:lnTo>
                          <a:pt x="249" y="723"/>
                        </a:lnTo>
                        <a:lnTo>
                          <a:pt x="249" y="856"/>
                        </a:lnTo>
                        <a:lnTo>
                          <a:pt x="27" y="856"/>
                        </a:lnTo>
                        <a:lnTo>
                          <a:pt x="8" y="850"/>
                        </a:lnTo>
                        <a:lnTo>
                          <a:pt x="4" y="831"/>
                        </a:lnTo>
                        <a:lnTo>
                          <a:pt x="0" y="431"/>
                        </a:lnTo>
                        <a:lnTo>
                          <a:pt x="4" y="27"/>
                        </a:lnTo>
                        <a:lnTo>
                          <a:pt x="8" y="9"/>
                        </a:lnTo>
                        <a:lnTo>
                          <a:pt x="27" y="2"/>
                        </a:lnTo>
                        <a:lnTo>
                          <a:pt x="536" y="0"/>
                        </a:lnTo>
                        <a:lnTo>
                          <a:pt x="1047" y="2"/>
                        </a:lnTo>
                        <a:lnTo>
                          <a:pt x="1065" y="9"/>
                        </a:lnTo>
                        <a:lnTo>
                          <a:pt x="1072" y="27"/>
                        </a:lnTo>
                        <a:lnTo>
                          <a:pt x="1076" y="431"/>
                        </a:lnTo>
                        <a:lnTo>
                          <a:pt x="1072" y="831"/>
                        </a:lnTo>
                        <a:lnTo>
                          <a:pt x="1065" y="850"/>
                        </a:lnTo>
                        <a:lnTo>
                          <a:pt x="1047" y="856"/>
                        </a:lnTo>
                        <a:lnTo>
                          <a:pt x="825" y="856"/>
                        </a:lnTo>
                        <a:lnTo>
                          <a:pt x="852" y="985"/>
                        </a:lnTo>
                        <a:lnTo>
                          <a:pt x="852" y="1043"/>
                        </a:lnTo>
                        <a:lnTo>
                          <a:pt x="844" y="1051"/>
                        </a:lnTo>
                        <a:lnTo>
                          <a:pt x="230" y="1051"/>
                        </a:lnTo>
                        <a:lnTo>
                          <a:pt x="224" y="1043"/>
                        </a:lnTo>
                        <a:lnTo>
                          <a:pt x="224" y="985"/>
                        </a:lnTo>
                        <a:lnTo>
                          <a:pt x="249" y="856"/>
                        </a:lnTo>
                        <a:lnTo>
                          <a:pt x="228" y="985"/>
                        </a:lnTo>
                        <a:lnTo>
                          <a:pt x="232" y="994"/>
                        </a:lnTo>
                        <a:lnTo>
                          <a:pt x="840" y="994"/>
                        </a:lnTo>
                        <a:lnTo>
                          <a:pt x="846" y="983"/>
                        </a:lnTo>
                        <a:lnTo>
                          <a:pt x="825" y="856"/>
                        </a:lnTo>
                        <a:lnTo>
                          <a:pt x="825" y="892"/>
                        </a:lnTo>
                        <a:lnTo>
                          <a:pt x="821" y="897"/>
                        </a:lnTo>
                        <a:lnTo>
                          <a:pt x="707" y="897"/>
                        </a:lnTo>
                        <a:lnTo>
                          <a:pt x="713" y="945"/>
                        </a:lnTo>
                        <a:lnTo>
                          <a:pt x="698" y="960"/>
                        </a:lnTo>
                        <a:lnTo>
                          <a:pt x="658" y="969"/>
                        </a:lnTo>
                        <a:lnTo>
                          <a:pt x="536" y="979"/>
                        </a:lnTo>
                        <a:lnTo>
                          <a:pt x="414" y="969"/>
                        </a:lnTo>
                        <a:lnTo>
                          <a:pt x="375" y="960"/>
                        </a:lnTo>
                        <a:lnTo>
                          <a:pt x="363" y="956"/>
                        </a:lnTo>
                        <a:lnTo>
                          <a:pt x="361" y="945"/>
                        </a:lnTo>
                        <a:lnTo>
                          <a:pt x="367" y="897"/>
                        </a:lnTo>
                        <a:lnTo>
                          <a:pt x="380" y="911"/>
                        </a:lnTo>
                        <a:lnTo>
                          <a:pt x="420" y="920"/>
                        </a:lnTo>
                        <a:lnTo>
                          <a:pt x="536" y="928"/>
                        </a:lnTo>
                        <a:lnTo>
                          <a:pt x="652" y="920"/>
                        </a:lnTo>
                        <a:lnTo>
                          <a:pt x="692" y="911"/>
                        </a:lnTo>
                        <a:lnTo>
                          <a:pt x="701" y="905"/>
                        </a:lnTo>
                        <a:lnTo>
                          <a:pt x="707" y="897"/>
                        </a:lnTo>
                        <a:lnTo>
                          <a:pt x="253" y="897"/>
                        </a:lnTo>
                        <a:lnTo>
                          <a:pt x="249" y="892"/>
                        </a:lnTo>
                        <a:lnTo>
                          <a:pt x="249" y="723"/>
                        </a:lnTo>
                      </a:path>
                    </a:pathLst>
                  </a:custGeom>
                  <a:solidFill>
                    <a:srgbClr val="9B9B9B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03" name="Freeform 36"/>
                  <p:cNvSpPr>
                    <a:spLocks/>
                  </p:cNvSpPr>
                  <p:nvPr/>
                </p:nvSpPr>
                <p:spPr bwMode="auto">
                  <a:xfrm>
                    <a:off x="1030" y="1047"/>
                    <a:ext cx="1041" cy="817"/>
                  </a:xfrm>
                  <a:custGeom>
                    <a:avLst/>
                    <a:gdLst>
                      <a:gd name="T0" fmla="*/ 10 w 1041"/>
                      <a:gd name="T1" fmla="*/ 816 h 817"/>
                      <a:gd name="T2" fmla="*/ 4 w 1041"/>
                      <a:gd name="T3" fmla="*/ 808 h 817"/>
                      <a:gd name="T4" fmla="*/ 0 w 1041"/>
                      <a:gd name="T5" fmla="*/ 409 h 817"/>
                      <a:gd name="T6" fmla="*/ 4 w 1041"/>
                      <a:gd name="T7" fmla="*/ 8 h 817"/>
                      <a:gd name="T8" fmla="*/ 10 w 1041"/>
                      <a:gd name="T9" fmla="*/ 0 h 817"/>
                      <a:gd name="T10" fmla="*/ 84 w 1041"/>
                      <a:gd name="T11" fmla="*/ 68 h 817"/>
                      <a:gd name="T12" fmla="*/ 74 w 1041"/>
                      <a:gd name="T13" fmla="*/ 76 h 817"/>
                      <a:gd name="T14" fmla="*/ 68 w 1041"/>
                      <a:gd name="T15" fmla="*/ 85 h 817"/>
                      <a:gd name="T16" fmla="*/ 68 w 1041"/>
                      <a:gd name="T17" fmla="*/ 731 h 817"/>
                      <a:gd name="T18" fmla="*/ 74 w 1041"/>
                      <a:gd name="T19" fmla="*/ 744 h 817"/>
                      <a:gd name="T20" fmla="*/ 84 w 1041"/>
                      <a:gd name="T21" fmla="*/ 746 h 817"/>
                      <a:gd name="T22" fmla="*/ 958 w 1041"/>
                      <a:gd name="T23" fmla="*/ 746 h 817"/>
                      <a:gd name="T24" fmla="*/ 970 w 1041"/>
                      <a:gd name="T25" fmla="*/ 744 h 817"/>
                      <a:gd name="T26" fmla="*/ 973 w 1041"/>
                      <a:gd name="T27" fmla="*/ 735 h 817"/>
                      <a:gd name="T28" fmla="*/ 973 w 1041"/>
                      <a:gd name="T29" fmla="*/ 85 h 817"/>
                      <a:gd name="T30" fmla="*/ 970 w 1041"/>
                      <a:gd name="T31" fmla="*/ 76 h 817"/>
                      <a:gd name="T32" fmla="*/ 958 w 1041"/>
                      <a:gd name="T33" fmla="*/ 68 h 817"/>
                      <a:gd name="T34" fmla="*/ 84 w 1041"/>
                      <a:gd name="T35" fmla="*/ 68 h 817"/>
                      <a:gd name="T36" fmla="*/ 10 w 1041"/>
                      <a:gd name="T37" fmla="*/ 0 h 817"/>
                      <a:gd name="T38" fmla="*/ 1030 w 1041"/>
                      <a:gd name="T39" fmla="*/ 0 h 817"/>
                      <a:gd name="T40" fmla="*/ 1036 w 1041"/>
                      <a:gd name="T41" fmla="*/ 8 h 817"/>
                      <a:gd name="T42" fmla="*/ 1040 w 1041"/>
                      <a:gd name="T43" fmla="*/ 409 h 817"/>
                      <a:gd name="T44" fmla="*/ 1036 w 1041"/>
                      <a:gd name="T45" fmla="*/ 808 h 817"/>
                      <a:gd name="T46" fmla="*/ 1030 w 1041"/>
                      <a:gd name="T47" fmla="*/ 816 h 817"/>
                      <a:gd name="T48" fmla="*/ 10 w 1041"/>
                      <a:gd name="T49" fmla="*/ 816 h 8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1041"/>
                      <a:gd name="T76" fmla="*/ 0 h 817"/>
                      <a:gd name="T77" fmla="*/ 1041 w 1041"/>
                      <a:gd name="T78" fmla="*/ 817 h 817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1041" h="817">
                        <a:moveTo>
                          <a:pt x="10" y="816"/>
                        </a:moveTo>
                        <a:lnTo>
                          <a:pt x="4" y="808"/>
                        </a:lnTo>
                        <a:lnTo>
                          <a:pt x="0" y="409"/>
                        </a:lnTo>
                        <a:lnTo>
                          <a:pt x="4" y="8"/>
                        </a:lnTo>
                        <a:lnTo>
                          <a:pt x="10" y="0"/>
                        </a:lnTo>
                        <a:lnTo>
                          <a:pt x="84" y="68"/>
                        </a:lnTo>
                        <a:lnTo>
                          <a:pt x="74" y="76"/>
                        </a:lnTo>
                        <a:lnTo>
                          <a:pt x="68" y="85"/>
                        </a:lnTo>
                        <a:lnTo>
                          <a:pt x="68" y="731"/>
                        </a:lnTo>
                        <a:lnTo>
                          <a:pt x="74" y="744"/>
                        </a:lnTo>
                        <a:lnTo>
                          <a:pt x="84" y="746"/>
                        </a:lnTo>
                        <a:lnTo>
                          <a:pt x="958" y="746"/>
                        </a:lnTo>
                        <a:lnTo>
                          <a:pt x="970" y="744"/>
                        </a:lnTo>
                        <a:lnTo>
                          <a:pt x="973" y="735"/>
                        </a:lnTo>
                        <a:lnTo>
                          <a:pt x="973" y="85"/>
                        </a:lnTo>
                        <a:lnTo>
                          <a:pt x="970" y="76"/>
                        </a:lnTo>
                        <a:lnTo>
                          <a:pt x="958" y="68"/>
                        </a:lnTo>
                        <a:lnTo>
                          <a:pt x="84" y="68"/>
                        </a:lnTo>
                        <a:lnTo>
                          <a:pt x="10" y="0"/>
                        </a:lnTo>
                        <a:lnTo>
                          <a:pt x="1030" y="0"/>
                        </a:lnTo>
                        <a:lnTo>
                          <a:pt x="1036" y="8"/>
                        </a:lnTo>
                        <a:lnTo>
                          <a:pt x="1040" y="409"/>
                        </a:lnTo>
                        <a:lnTo>
                          <a:pt x="1036" y="808"/>
                        </a:lnTo>
                        <a:lnTo>
                          <a:pt x="1030" y="816"/>
                        </a:lnTo>
                        <a:lnTo>
                          <a:pt x="10" y="816"/>
                        </a:lnTo>
                      </a:path>
                    </a:pathLst>
                  </a:custGeom>
                  <a:solidFill>
                    <a:srgbClr val="BCBCBC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04" name="Freeform 37"/>
                  <p:cNvSpPr>
                    <a:spLocks/>
                  </p:cNvSpPr>
                  <p:nvPr/>
                </p:nvSpPr>
                <p:spPr bwMode="auto">
                  <a:xfrm>
                    <a:off x="1061" y="1062"/>
                    <a:ext cx="52" cy="29"/>
                  </a:xfrm>
                  <a:custGeom>
                    <a:avLst/>
                    <a:gdLst>
                      <a:gd name="T0" fmla="*/ 37 w 52"/>
                      <a:gd name="T1" fmla="*/ 28 h 29"/>
                      <a:gd name="T2" fmla="*/ 18 w 52"/>
                      <a:gd name="T3" fmla="*/ 28 h 29"/>
                      <a:gd name="T4" fmla="*/ 3 w 52"/>
                      <a:gd name="T5" fmla="*/ 24 h 29"/>
                      <a:gd name="T6" fmla="*/ 0 w 52"/>
                      <a:gd name="T7" fmla="*/ 15 h 29"/>
                      <a:gd name="T8" fmla="*/ 3 w 52"/>
                      <a:gd name="T9" fmla="*/ 5 h 29"/>
                      <a:gd name="T10" fmla="*/ 18 w 52"/>
                      <a:gd name="T11" fmla="*/ 0 h 29"/>
                      <a:gd name="T12" fmla="*/ 37 w 52"/>
                      <a:gd name="T13" fmla="*/ 0 h 29"/>
                      <a:gd name="T14" fmla="*/ 46 w 52"/>
                      <a:gd name="T15" fmla="*/ 5 h 29"/>
                      <a:gd name="T16" fmla="*/ 51 w 52"/>
                      <a:gd name="T17" fmla="*/ 15 h 29"/>
                      <a:gd name="T18" fmla="*/ 46 w 52"/>
                      <a:gd name="T19" fmla="*/ 24 h 29"/>
                      <a:gd name="T20" fmla="*/ 37 w 52"/>
                      <a:gd name="T21" fmla="*/ 28 h 2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2"/>
                      <a:gd name="T34" fmla="*/ 0 h 29"/>
                      <a:gd name="T35" fmla="*/ 52 w 52"/>
                      <a:gd name="T36" fmla="*/ 29 h 2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2" h="29">
                        <a:moveTo>
                          <a:pt x="37" y="28"/>
                        </a:moveTo>
                        <a:lnTo>
                          <a:pt x="18" y="28"/>
                        </a:lnTo>
                        <a:lnTo>
                          <a:pt x="3" y="24"/>
                        </a:lnTo>
                        <a:lnTo>
                          <a:pt x="0" y="15"/>
                        </a:lnTo>
                        <a:lnTo>
                          <a:pt x="3" y="5"/>
                        </a:lnTo>
                        <a:lnTo>
                          <a:pt x="18" y="0"/>
                        </a:lnTo>
                        <a:lnTo>
                          <a:pt x="37" y="0"/>
                        </a:lnTo>
                        <a:lnTo>
                          <a:pt x="46" y="5"/>
                        </a:lnTo>
                        <a:lnTo>
                          <a:pt x="51" y="15"/>
                        </a:lnTo>
                        <a:lnTo>
                          <a:pt x="46" y="24"/>
                        </a:lnTo>
                        <a:lnTo>
                          <a:pt x="37" y="28"/>
                        </a:lnTo>
                      </a:path>
                    </a:pathLst>
                  </a:custGeom>
                  <a:solidFill>
                    <a:srgbClr val="7A7A7A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05" name="Freeform 38"/>
                  <p:cNvSpPr>
                    <a:spLocks/>
                  </p:cNvSpPr>
                  <p:nvPr/>
                </p:nvSpPr>
                <p:spPr bwMode="auto">
                  <a:xfrm>
                    <a:off x="1914" y="1851"/>
                    <a:ext cx="10" cy="4"/>
                  </a:xfrm>
                  <a:custGeom>
                    <a:avLst/>
                    <a:gdLst>
                      <a:gd name="T0" fmla="*/ 0 w 10"/>
                      <a:gd name="T1" fmla="*/ 3 h 4"/>
                      <a:gd name="T2" fmla="*/ 9 w 10"/>
                      <a:gd name="T3" fmla="*/ 3 h 4"/>
                      <a:gd name="T4" fmla="*/ 9 w 10"/>
                      <a:gd name="T5" fmla="*/ 0 h 4"/>
                      <a:gd name="T6" fmla="*/ 0 w 10"/>
                      <a:gd name="T7" fmla="*/ 0 h 4"/>
                      <a:gd name="T8" fmla="*/ 0 w 10"/>
                      <a:gd name="T9" fmla="*/ 3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"/>
                      <a:gd name="T16" fmla="*/ 0 h 4"/>
                      <a:gd name="T17" fmla="*/ 10 w 10"/>
                      <a:gd name="T18" fmla="*/ 4 h 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" h="4">
                        <a:moveTo>
                          <a:pt x="0" y="3"/>
                        </a:moveTo>
                        <a:lnTo>
                          <a:pt x="9" y="3"/>
                        </a:lnTo>
                        <a:lnTo>
                          <a:pt x="9" y="0"/>
                        </a:lnTo>
                        <a:lnTo>
                          <a:pt x="0" y="0"/>
                        </a:lnTo>
                        <a:lnTo>
                          <a:pt x="0" y="3"/>
                        </a:lnTo>
                      </a:path>
                    </a:pathLst>
                  </a:custGeom>
                  <a:solidFill>
                    <a:srgbClr val="7A7A7A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06" name="Freeform 39"/>
                  <p:cNvSpPr>
                    <a:spLocks/>
                  </p:cNvSpPr>
                  <p:nvPr/>
                </p:nvSpPr>
                <p:spPr bwMode="auto">
                  <a:xfrm>
                    <a:off x="1133" y="1158"/>
                    <a:ext cx="834" cy="598"/>
                  </a:xfrm>
                  <a:custGeom>
                    <a:avLst/>
                    <a:gdLst>
                      <a:gd name="T0" fmla="*/ 23 w 834"/>
                      <a:gd name="T1" fmla="*/ 593 h 598"/>
                      <a:gd name="T2" fmla="*/ 11 w 834"/>
                      <a:gd name="T3" fmla="*/ 589 h 598"/>
                      <a:gd name="T4" fmla="*/ 9 w 834"/>
                      <a:gd name="T5" fmla="*/ 578 h 598"/>
                      <a:gd name="T6" fmla="*/ 0 w 834"/>
                      <a:gd name="T7" fmla="*/ 299 h 598"/>
                      <a:gd name="T8" fmla="*/ 9 w 834"/>
                      <a:gd name="T9" fmla="*/ 17 h 598"/>
                      <a:gd name="T10" fmla="*/ 23 w 834"/>
                      <a:gd name="T11" fmla="*/ 4 h 598"/>
                      <a:gd name="T12" fmla="*/ 417 w 834"/>
                      <a:gd name="T13" fmla="*/ 0 h 598"/>
                      <a:gd name="T14" fmla="*/ 812 w 834"/>
                      <a:gd name="T15" fmla="*/ 6 h 598"/>
                      <a:gd name="T16" fmla="*/ 822 w 834"/>
                      <a:gd name="T17" fmla="*/ 9 h 598"/>
                      <a:gd name="T18" fmla="*/ 825 w 834"/>
                      <a:gd name="T19" fmla="*/ 17 h 598"/>
                      <a:gd name="T20" fmla="*/ 833 w 834"/>
                      <a:gd name="T21" fmla="*/ 299 h 598"/>
                      <a:gd name="T22" fmla="*/ 825 w 834"/>
                      <a:gd name="T23" fmla="*/ 578 h 598"/>
                      <a:gd name="T24" fmla="*/ 822 w 834"/>
                      <a:gd name="T25" fmla="*/ 589 h 598"/>
                      <a:gd name="T26" fmla="*/ 812 w 834"/>
                      <a:gd name="T27" fmla="*/ 593 h 598"/>
                      <a:gd name="T28" fmla="*/ 417 w 834"/>
                      <a:gd name="T29" fmla="*/ 597 h 598"/>
                      <a:gd name="T30" fmla="*/ 23 w 834"/>
                      <a:gd name="T31" fmla="*/ 593 h 598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834"/>
                      <a:gd name="T49" fmla="*/ 0 h 598"/>
                      <a:gd name="T50" fmla="*/ 834 w 834"/>
                      <a:gd name="T51" fmla="*/ 598 h 598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834" h="598">
                        <a:moveTo>
                          <a:pt x="23" y="593"/>
                        </a:moveTo>
                        <a:lnTo>
                          <a:pt x="11" y="589"/>
                        </a:lnTo>
                        <a:lnTo>
                          <a:pt x="9" y="578"/>
                        </a:lnTo>
                        <a:lnTo>
                          <a:pt x="0" y="299"/>
                        </a:lnTo>
                        <a:lnTo>
                          <a:pt x="9" y="17"/>
                        </a:lnTo>
                        <a:lnTo>
                          <a:pt x="23" y="4"/>
                        </a:lnTo>
                        <a:lnTo>
                          <a:pt x="417" y="0"/>
                        </a:lnTo>
                        <a:lnTo>
                          <a:pt x="812" y="6"/>
                        </a:lnTo>
                        <a:lnTo>
                          <a:pt x="822" y="9"/>
                        </a:lnTo>
                        <a:lnTo>
                          <a:pt x="825" y="17"/>
                        </a:lnTo>
                        <a:lnTo>
                          <a:pt x="833" y="299"/>
                        </a:lnTo>
                        <a:lnTo>
                          <a:pt x="825" y="578"/>
                        </a:lnTo>
                        <a:lnTo>
                          <a:pt x="822" y="589"/>
                        </a:lnTo>
                        <a:lnTo>
                          <a:pt x="812" y="593"/>
                        </a:lnTo>
                        <a:lnTo>
                          <a:pt x="417" y="597"/>
                        </a:lnTo>
                        <a:lnTo>
                          <a:pt x="23" y="593"/>
                        </a:lnTo>
                      </a:path>
                    </a:pathLst>
                  </a:custGeom>
                  <a:solidFill>
                    <a:srgbClr val="C1CE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8697" name="Text Box 40"/>
              <p:cNvSpPr txBox="1">
                <a:spLocks noChangeArrowheads="1"/>
              </p:cNvSpPr>
              <p:nvPr/>
            </p:nvSpPr>
            <p:spPr bwMode="auto">
              <a:xfrm>
                <a:off x="4789" y="1305"/>
                <a:ext cx="14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endParaRPr lang="fr-FR" altLang="zh-CN" sz="1400" b="1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28695" name="Picture 41" descr="zone1-2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624" y="1104"/>
              <a:ext cx="960" cy="72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</p:pic>
      </p:grpSp>
      <p:pic>
        <p:nvPicPr>
          <p:cNvPr id="28684" name="Picture 42" descr="rotaxe_wbi_se_lgavt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283325" y="2197100"/>
            <a:ext cx="1449388" cy="109378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8685" name="Picture 43" descr="Image3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283325" y="4587875"/>
            <a:ext cx="1311275" cy="992188"/>
          </a:xfrm>
          <a:prstGeom prst="rect">
            <a:avLst/>
          </a:prstGeom>
          <a:noFill/>
          <a:ln w="38100">
            <a:solidFill>
              <a:srgbClr val="99CCFF"/>
            </a:solidFill>
            <a:miter lim="800000"/>
            <a:headEnd/>
            <a:tailEnd/>
          </a:ln>
        </p:spPr>
      </p:pic>
      <p:pic>
        <p:nvPicPr>
          <p:cNvPr id="28687" name="Picture 44" descr="inbdledg01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376613" y="1920875"/>
            <a:ext cx="1381125" cy="1050925"/>
          </a:xfrm>
          <a:prstGeom prst="rect">
            <a:avLst/>
          </a:prstGeom>
          <a:noFill/>
          <a:ln w="38100">
            <a:solidFill>
              <a:srgbClr val="99CCFF"/>
            </a:solidFill>
            <a:miter lim="800000"/>
            <a:headEnd/>
            <a:tailEnd/>
          </a:ln>
        </p:spPr>
      </p:pic>
      <p:pic>
        <p:nvPicPr>
          <p:cNvPr id="28688" name="Picture 45" descr="M5141003F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942975" y="2622550"/>
            <a:ext cx="965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9" name="AutoShape 47"/>
          <p:cNvSpPr>
            <a:spLocks noChangeArrowheads="1"/>
          </p:cNvSpPr>
          <p:nvPr/>
        </p:nvSpPr>
        <p:spPr bwMode="auto">
          <a:xfrm>
            <a:off x="6477000" y="3887788"/>
            <a:ext cx="1587500" cy="64611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 b="1">
                <a:hlinkClick r:id="rId10" action="ppaction://hlinkpres?slideindex=1&amp;slidetitle="/>
              </a:rPr>
              <a:t>支持</a:t>
            </a:r>
            <a:endParaRPr lang="en-US" altLang="zh-CN" sz="1800" b="1">
              <a:hlinkClick r:id="rId10" action="ppaction://hlinkpres?slideindex=1&amp;slidetitle="/>
            </a:endParaRPr>
          </a:p>
        </p:txBody>
      </p: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304800" y="6108700"/>
            <a:ext cx="8501063" cy="485775"/>
            <a:chOff x="192" y="3632"/>
            <a:chExt cx="5355" cy="306"/>
          </a:xfrm>
        </p:grpSpPr>
        <p:sp>
          <p:nvSpPr>
            <p:cNvPr id="28692" name="AutoShape 49"/>
            <p:cNvSpPr>
              <a:spLocks noChangeArrowheads="1"/>
            </p:cNvSpPr>
            <p:nvPr/>
          </p:nvSpPr>
          <p:spPr bwMode="auto">
            <a:xfrm>
              <a:off x="192" y="3632"/>
              <a:ext cx="384" cy="294"/>
            </a:xfrm>
            <a:custGeom>
              <a:avLst/>
              <a:gdLst>
                <a:gd name="T0" fmla="*/ 288 w 21600"/>
                <a:gd name="T1" fmla="*/ 0 h 21600"/>
                <a:gd name="T2" fmla="*/ 0 w 21600"/>
                <a:gd name="T3" fmla="*/ 147 h 21600"/>
                <a:gd name="T4" fmla="*/ 288 w 21600"/>
                <a:gd name="T5" fmla="*/ 294 h 21600"/>
                <a:gd name="T6" fmla="*/ 384 w 21600"/>
                <a:gd name="T7" fmla="*/ 1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37 h 21600"/>
                <a:gd name="T14" fmla="*/ 18900 w 21600"/>
                <a:gd name="T15" fmla="*/ 1616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zh-CN" sz="1800">
                <a:solidFill>
                  <a:schemeClr val="folHlink"/>
                </a:solidFill>
              </a:endParaRPr>
            </a:p>
          </p:txBody>
        </p:sp>
        <p:sp>
          <p:nvSpPr>
            <p:cNvPr id="28693" name="Text Box 50"/>
            <p:cNvSpPr txBox="1">
              <a:spLocks noChangeArrowheads="1"/>
            </p:cNvSpPr>
            <p:nvPr/>
          </p:nvSpPr>
          <p:spPr bwMode="auto">
            <a:xfrm>
              <a:off x="600" y="3688"/>
              <a:ext cx="494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lnSpc>
                  <a:spcPct val="90000"/>
                </a:lnSpc>
                <a:spcBef>
                  <a:spcPct val="40000"/>
                </a:spcBef>
                <a:spcAft>
                  <a:spcPct val="25000"/>
                </a:spcAft>
              </a:pPr>
              <a:r>
                <a:rPr lang="en-GB" altLang="zh-CN" sz="1900" b="1" i="1" dirty="0">
                  <a:solidFill>
                    <a:srgbClr val="0000CC"/>
                  </a:solidFill>
                </a:rPr>
                <a:t>DMU</a:t>
              </a:r>
              <a:r>
                <a:rPr lang="zh-CN" altLang="en-GB" sz="1900" b="1" i="1" dirty="0">
                  <a:solidFill>
                    <a:srgbClr val="0000CC"/>
                  </a:solidFill>
                </a:rPr>
                <a:t>的共享是协同工程（</a:t>
              </a:r>
              <a:r>
                <a:rPr lang="en-GB" altLang="zh-CN" sz="1900" b="1" i="1" dirty="0">
                  <a:solidFill>
                    <a:srgbClr val="0000CC"/>
                  </a:solidFill>
                </a:rPr>
                <a:t>Concurrent Engineering</a:t>
              </a:r>
              <a:r>
                <a:rPr lang="zh-CN" altLang="en-GB" sz="1900" b="1" i="1" dirty="0">
                  <a:solidFill>
                    <a:srgbClr val="0000CC"/>
                  </a:solidFill>
                </a:rPr>
                <a:t>）的基石。</a:t>
              </a:r>
            </a:p>
          </p:txBody>
        </p:sp>
      </p:grpSp>
      <p:sp>
        <p:nvSpPr>
          <p:cNvPr id="28691" name="AutoShape 7"/>
          <p:cNvSpPr>
            <a:spLocks noChangeArrowheads="1"/>
          </p:cNvSpPr>
          <p:nvPr/>
        </p:nvSpPr>
        <p:spPr bwMode="auto">
          <a:xfrm>
            <a:off x="1374775" y="4265613"/>
            <a:ext cx="1104900" cy="64611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800" b="1">
                <a:hlinkClick r:id="rId11" action="ppaction://hlinkpres?slideindex=1&amp;slidetitle="/>
              </a:rPr>
              <a:t>售前</a:t>
            </a:r>
            <a:endParaRPr lang="en-US" altLang="zh-CN" sz="1800" b="1">
              <a:hlinkClick r:id="rId11" action="ppaction://hlinkpres?slideindex=1&amp;slidetitle=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Oval 2"/>
          <p:cNvSpPr>
            <a:spLocks noChangeArrowheads="1"/>
          </p:cNvSpPr>
          <p:nvPr/>
        </p:nvSpPr>
        <p:spPr bwMode="auto">
          <a:xfrm>
            <a:off x="1855788" y="1838325"/>
            <a:ext cx="5684837" cy="32321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43014" name="Oval 3"/>
          <p:cNvSpPr>
            <a:spLocks noChangeArrowheads="1"/>
          </p:cNvSpPr>
          <p:nvPr/>
        </p:nvSpPr>
        <p:spPr bwMode="auto">
          <a:xfrm>
            <a:off x="1919288" y="1901825"/>
            <a:ext cx="5684837" cy="32321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43015" name="Rectangle 4"/>
          <p:cNvSpPr>
            <a:spLocks noGrp="1" noChangeArrowheads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pPr eaLnBrk="1" hangingPunct="1"/>
            <a:r>
              <a:rPr lang="zh-CN" altLang="en-US" sz="2800" noProof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在产品生命周期过程中的</a:t>
            </a:r>
            <a:r>
              <a:rPr lang="en-US" altLang="zh-CN" sz="2800" noProof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DMU</a:t>
            </a:r>
            <a:endParaRPr lang="fr-FR" altLang="zh-CN" sz="2800" noProof="1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3016" name="Text Box 5"/>
          <p:cNvSpPr txBox="1">
            <a:spLocks noChangeArrowheads="1"/>
          </p:cNvSpPr>
          <p:nvPr/>
        </p:nvSpPr>
        <p:spPr bwMode="auto">
          <a:xfrm>
            <a:off x="7129840" y="546735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b="1" dirty="0" smtClean="0">
                <a:solidFill>
                  <a:srgbClr val="0000FF"/>
                </a:solidFill>
                <a:latin typeface="Monotype Corsiva" pitchFamily="66" charset="0"/>
              </a:rPr>
              <a:t>详细设计样机</a:t>
            </a:r>
            <a:endParaRPr lang="en-US" altLang="zh-CN" b="1" dirty="0" smtClean="0">
              <a:solidFill>
                <a:srgbClr val="0000FF"/>
              </a:solidFill>
              <a:latin typeface="Monotype Corsiva" pitchFamily="66" charset="0"/>
            </a:endParaRPr>
          </a:p>
        </p:txBody>
      </p:sp>
      <p:sp>
        <p:nvSpPr>
          <p:cNvPr id="43017" name="AutoShape 6"/>
          <p:cNvSpPr>
            <a:spLocks noChangeArrowheads="1"/>
          </p:cNvSpPr>
          <p:nvPr/>
        </p:nvSpPr>
        <p:spPr bwMode="auto">
          <a:xfrm>
            <a:off x="1371600" y="2794000"/>
            <a:ext cx="838200" cy="304800"/>
          </a:xfrm>
          <a:prstGeom prst="rightArrow">
            <a:avLst>
              <a:gd name="adj1" fmla="val 100000"/>
              <a:gd name="adj2" fmla="val 100006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74791" name="Oval 7" descr="mastergeometry"/>
          <p:cNvSpPr>
            <a:spLocks noChangeArrowheads="1"/>
          </p:cNvSpPr>
          <p:nvPr/>
        </p:nvSpPr>
        <p:spPr bwMode="auto">
          <a:xfrm>
            <a:off x="1866900" y="1447800"/>
            <a:ext cx="2286000" cy="1295400"/>
          </a:xfrm>
          <a:prstGeom prst="ellipse">
            <a:avLst/>
          </a:prstGeom>
          <a:blipFill dpi="0" rotWithShape="0">
            <a:blip r:embed="rId3" cstate="screen"/>
            <a:srcRect/>
            <a:stretch>
              <a:fillRect/>
            </a:stretch>
          </a:blipFill>
          <a:ln w="9525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74792" name="Oval 8" descr="sans titre2"/>
          <p:cNvSpPr>
            <a:spLocks noChangeArrowheads="1"/>
          </p:cNvSpPr>
          <p:nvPr/>
        </p:nvSpPr>
        <p:spPr bwMode="auto">
          <a:xfrm>
            <a:off x="50800" y="2833688"/>
            <a:ext cx="2286000" cy="1295400"/>
          </a:xfrm>
          <a:prstGeom prst="ellipse">
            <a:avLst/>
          </a:prstGeom>
          <a:blipFill dpi="0" rotWithShape="0">
            <a:blip r:embed="rId4" cstate="screen"/>
            <a:srcRect/>
            <a:stretch>
              <a:fillRect/>
            </a:stretch>
          </a:blipFill>
          <a:ln w="9525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algn="r">
              <a:spcBef>
                <a:spcPct val="50000"/>
              </a:spcBef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374793" name="Oval 9" descr="dosdef"/>
          <p:cNvSpPr>
            <a:spLocks noChangeArrowheads="1"/>
          </p:cNvSpPr>
          <p:nvPr/>
        </p:nvSpPr>
        <p:spPr bwMode="auto">
          <a:xfrm>
            <a:off x="5943600" y="4076700"/>
            <a:ext cx="2320925" cy="1295400"/>
          </a:xfrm>
          <a:prstGeom prst="ellipse">
            <a:avLst/>
          </a:prstGeom>
          <a:blipFill dpi="0" rotWithShape="0">
            <a:blip r:embed="rId5" cstate="screen"/>
            <a:srcRect/>
            <a:stretch>
              <a:fillRect/>
            </a:stretch>
          </a:blipFill>
          <a:ln w="9525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algn="r">
              <a:spcBef>
                <a:spcPct val="50000"/>
              </a:spcBef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374794" name="Oval 10" descr="dd-s15-21"/>
          <p:cNvSpPr>
            <a:spLocks noChangeArrowheads="1"/>
          </p:cNvSpPr>
          <p:nvPr/>
        </p:nvSpPr>
        <p:spPr bwMode="auto">
          <a:xfrm>
            <a:off x="4495800" y="1092200"/>
            <a:ext cx="2286000" cy="1295400"/>
          </a:xfrm>
          <a:prstGeom prst="ellipse">
            <a:avLst/>
          </a:prstGeom>
          <a:blipFill dpi="0" rotWithShape="0">
            <a:blip r:embed="rId6" cstate="screen"/>
            <a:srcRect/>
            <a:stretch>
              <a:fillRect/>
            </a:stretch>
          </a:blipFill>
          <a:ln w="9525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algn="r">
              <a:spcBef>
                <a:spcPct val="50000"/>
              </a:spcBef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374795" name="Oval 11" descr="ima"/>
          <p:cNvSpPr>
            <a:spLocks noChangeArrowheads="1"/>
          </p:cNvSpPr>
          <p:nvPr/>
        </p:nvSpPr>
        <p:spPr bwMode="auto">
          <a:xfrm>
            <a:off x="6721475" y="1841500"/>
            <a:ext cx="2320925" cy="1244600"/>
          </a:xfrm>
          <a:prstGeom prst="ellipse">
            <a:avLst/>
          </a:prstGeom>
          <a:blipFill dpi="0" rotWithShape="0">
            <a:blip r:embed="rId7" cstate="screen"/>
            <a:srcRect/>
            <a:stretch>
              <a:fillRect/>
            </a:stretch>
          </a:blipFill>
          <a:ln w="9525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algn="r">
              <a:spcBef>
                <a:spcPct val="50000"/>
              </a:spcBef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374796" name="Oval 12" descr="sans titre4"/>
          <p:cNvSpPr>
            <a:spLocks noChangeArrowheads="1"/>
          </p:cNvSpPr>
          <p:nvPr/>
        </p:nvSpPr>
        <p:spPr bwMode="auto">
          <a:xfrm>
            <a:off x="2882900" y="4381500"/>
            <a:ext cx="2259013" cy="1270000"/>
          </a:xfrm>
          <a:prstGeom prst="ellipse">
            <a:avLst/>
          </a:prstGeom>
          <a:blipFill dpi="0" rotWithShape="0">
            <a:blip r:embed="rId8" cstate="screen"/>
            <a:srcRect/>
            <a:stretch>
              <a:fillRect/>
            </a:stretch>
          </a:blipFill>
          <a:ln w="9525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algn="r">
              <a:spcBef>
                <a:spcPct val="50000"/>
              </a:spcBef>
            </a:pPr>
            <a:endParaRPr lang="en-US" altLang="zh-CN" smtClean="0">
              <a:solidFill>
                <a:srgbClr val="000000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9600" y="5970588"/>
            <a:ext cx="5962650" cy="642937"/>
            <a:chOff x="384" y="3761"/>
            <a:chExt cx="3756" cy="405"/>
          </a:xfrm>
        </p:grpSpPr>
        <p:sp>
          <p:nvSpPr>
            <p:cNvPr id="43036" name="AutoShape 14"/>
            <p:cNvSpPr>
              <a:spLocks noChangeArrowheads="1"/>
            </p:cNvSpPr>
            <p:nvPr/>
          </p:nvSpPr>
          <p:spPr bwMode="auto">
            <a:xfrm>
              <a:off x="384" y="3867"/>
              <a:ext cx="480" cy="288"/>
            </a:xfrm>
            <a:custGeom>
              <a:avLst/>
              <a:gdLst>
                <a:gd name="T0" fmla="*/ 360 w 21600"/>
                <a:gd name="T1" fmla="*/ 0 h 21600"/>
                <a:gd name="T2" fmla="*/ 0 w 21600"/>
                <a:gd name="T3" fmla="*/ 144 h 21600"/>
                <a:gd name="T4" fmla="*/ 360 w 21600"/>
                <a:gd name="T5" fmla="*/ 288 h 21600"/>
                <a:gd name="T6" fmla="*/ 480 w 21600"/>
                <a:gd name="T7" fmla="*/ 14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 altLang="zh-CN" smtClean="0">
                <a:solidFill>
                  <a:srgbClr val="CC0000"/>
                </a:solidFill>
              </a:endParaRPr>
            </a:p>
          </p:txBody>
        </p:sp>
        <p:sp>
          <p:nvSpPr>
            <p:cNvPr id="43037" name="Text Box 15"/>
            <p:cNvSpPr txBox="1">
              <a:spLocks noChangeArrowheads="1"/>
            </p:cNvSpPr>
            <p:nvPr/>
          </p:nvSpPr>
          <p:spPr bwMode="auto">
            <a:xfrm>
              <a:off x="976" y="3761"/>
              <a:ext cx="3164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 dirty="0" smtClean="0">
                  <a:solidFill>
                    <a:srgbClr val="CC0000"/>
                  </a:solidFill>
                </a:rPr>
                <a:t>Airbus</a:t>
              </a:r>
              <a:r>
                <a:rPr lang="zh-CN" altLang="en-US" b="1" dirty="0" smtClean="0">
                  <a:solidFill>
                    <a:srgbClr val="CC0000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CC0000"/>
                  </a:solidFill>
                </a:rPr>
                <a:t>is using different DMU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b="1" dirty="0" smtClean="0">
                  <a:solidFill>
                    <a:srgbClr val="CC0000"/>
                  </a:solidFill>
                </a:rPr>
                <a:t>from Feasibility to Serial phase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3025" name="AutoShape 16"/>
          <p:cNvSpPr>
            <a:spLocks noChangeArrowheads="1"/>
          </p:cNvSpPr>
          <p:nvPr/>
        </p:nvSpPr>
        <p:spPr bwMode="auto">
          <a:xfrm>
            <a:off x="2438400" y="3225800"/>
            <a:ext cx="850900" cy="685800"/>
          </a:xfrm>
          <a:prstGeom prst="homePlate">
            <a:avLst>
              <a:gd name="adj" fmla="val 31019"/>
            </a:avLst>
          </a:prstGeom>
          <a:gradFill rotWithShape="0">
            <a:gsLst>
              <a:gs pos="0">
                <a:srgbClr val="FFFFFF"/>
              </a:gs>
              <a:gs pos="50000">
                <a:srgbClr val="FFCC66"/>
              </a:gs>
              <a:gs pos="100000">
                <a:srgbClr val="FFFFFF"/>
              </a:gs>
            </a:gsLst>
            <a:lin ang="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>
            <a:flatTx/>
          </a:bodyPr>
          <a:lstStyle/>
          <a:p>
            <a:pPr algn="ctr" eaLnBrk="0" hangingPunct="0"/>
            <a:endParaRPr lang="zh-CN" altLang="en-GB" sz="120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en-GB" altLang="zh-CN" sz="1200" b="1" smtClean="0">
                <a:solidFill>
                  <a:srgbClr val="000000"/>
                </a:solidFill>
              </a:rPr>
              <a:t>Feasibility</a:t>
            </a:r>
          </a:p>
        </p:txBody>
      </p:sp>
      <p:sp>
        <p:nvSpPr>
          <p:cNvPr id="43026" name="AutoShape 17"/>
          <p:cNvSpPr>
            <a:spLocks noChangeArrowheads="1"/>
          </p:cNvSpPr>
          <p:nvPr/>
        </p:nvSpPr>
        <p:spPr bwMode="auto">
          <a:xfrm>
            <a:off x="3235325" y="3225800"/>
            <a:ext cx="1030288" cy="685800"/>
          </a:xfrm>
          <a:prstGeom prst="chevron">
            <a:avLst>
              <a:gd name="adj" fmla="val 37558"/>
            </a:avLst>
          </a:prstGeom>
          <a:gradFill rotWithShape="0">
            <a:gsLst>
              <a:gs pos="0">
                <a:srgbClr val="FFFFFF"/>
              </a:gs>
              <a:gs pos="50000">
                <a:srgbClr val="FFCC66"/>
              </a:gs>
              <a:gs pos="100000">
                <a:srgbClr val="FFFFFF"/>
              </a:gs>
            </a:gsLst>
            <a:lin ang="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>
            <a:flatTx/>
          </a:bodyPr>
          <a:lstStyle/>
          <a:p>
            <a:pPr algn="ctr" eaLnBrk="0" hangingPunct="0"/>
            <a:endParaRPr lang="zh-CN" altLang="en-GB" sz="120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zh-CN" altLang="en-GB" sz="1200" smtClean="0">
                <a:solidFill>
                  <a:srgbClr val="000000"/>
                </a:solidFill>
              </a:rPr>
              <a:t>    </a:t>
            </a:r>
            <a:r>
              <a:rPr lang="en-GB" altLang="zh-CN" sz="1200" b="1" smtClean="0">
                <a:solidFill>
                  <a:srgbClr val="000000"/>
                </a:solidFill>
              </a:rPr>
              <a:t>Concept</a:t>
            </a:r>
          </a:p>
        </p:txBody>
      </p:sp>
      <p:sp>
        <p:nvSpPr>
          <p:cNvPr id="43027" name="AutoShape 18"/>
          <p:cNvSpPr>
            <a:spLocks noChangeArrowheads="1"/>
          </p:cNvSpPr>
          <p:nvPr/>
        </p:nvSpPr>
        <p:spPr bwMode="auto">
          <a:xfrm>
            <a:off x="4230688" y="3225800"/>
            <a:ext cx="1030287" cy="685800"/>
          </a:xfrm>
          <a:prstGeom prst="chevron">
            <a:avLst>
              <a:gd name="adj" fmla="val 37558"/>
            </a:avLst>
          </a:prstGeom>
          <a:gradFill rotWithShape="0">
            <a:gsLst>
              <a:gs pos="0">
                <a:srgbClr val="FFFFFF"/>
              </a:gs>
              <a:gs pos="50000">
                <a:srgbClr val="FFCC66"/>
              </a:gs>
              <a:gs pos="100000">
                <a:srgbClr val="FFFFFF"/>
              </a:gs>
            </a:gsLst>
            <a:lin ang="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>
            <a:flatTx/>
          </a:bodyPr>
          <a:lstStyle/>
          <a:p>
            <a:pPr algn="ctr" eaLnBrk="0" hangingPunct="0"/>
            <a:endParaRPr lang="zh-CN" altLang="en-GB" sz="120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zh-CN" altLang="en-GB" sz="1200" smtClean="0">
                <a:solidFill>
                  <a:srgbClr val="000000"/>
                </a:solidFill>
              </a:rPr>
              <a:t>    </a:t>
            </a:r>
            <a:r>
              <a:rPr lang="en-GB" altLang="zh-CN" sz="1200" b="1" smtClean="0">
                <a:solidFill>
                  <a:srgbClr val="000000"/>
                </a:solidFill>
              </a:rPr>
              <a:t>Definition</a:t>
            </a:r>
          </a:p>
        </p:txBody>
      </p:sp>
      <p:sp>
        <p:nvSpPr>
          <p:cNvPr id="43028" name="AutoShape 19"/>
          <p:cNvSpPr>
            <a:spLocks noChangeArrowheads="1"/>
          </p:cNvSpPr>
          <p:nvPr/>
        </p:nvSpPr>
        <p:spPr bwMode="auto">
          <a:xfrm>
            <a:off x="5257800" y="3225800"/>
            <a:ext cx="1116013" cy="685800"/>
          </a:xfrm>
          <a:prstGeom prst="chevron">
            <a:avLst>
              <a:gd name="adj" fmla="val 40683"/>
            </a:avLst>
          </a:prstGeom>
          <a:gradFill rotWithShape="0">
            <a:gsLst>
              <a:gs pos="0">
                <a:srgbClr val="FFFFFF"/>
              </a:gs>
              <a:gs pos="50000">
                <a:srgbClr val="FFCC66"/>
              </a:gs>
              <a:gs pos="100000">
                <a:srgbClr val="FFFFFF"/>
              </a:gs>
            </a:gsLst>
            <a:lin ang="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>
            <a:flatTx/>
          </a:bodyPr>
          <a:lstStyle/>
          <a:p>
            <a:pPr algn="ctr" eaLnBrk="0" hangingPunct="0"/>
            <a:r>
              <a:rPr lang="zh-CN" altLang="en-GB" sz="1200" smtClean="0">
                <a:solidFill>
                  <a:srgbClr val="000000"/>
                </a:solidFill>
              </a:rPr>
              <a:t> </a:t>
            </a:r>
          </a:p>
          <a:p>
            <a:pPr algn="ctr" eaLnBrk="0" hangingPunct="0"/>
            <a:r>
              <a:rPr lang="zh-CN" altLang="en-GB" sz="1200" smtClean="0">
                <a:solidFill>
                  <a:srgbClr val="000000"/>
                </a:solidFill>
              </a:rPr>
              <a:t>    </a:t>
            </a:r>
            <a:r>
              <a:rPr lang="en-GB" altLang="zh-CN" sz="1200" b="1" smtClean="0">
                <a:solidFill>
                  <a:srgbClr val="000000"/>
                </a:solidFill>
              </a:rPr>
              <a:t>Development</a:t>
            </a:r>
          </a:p>
        </p:txBody>
      </p:sp>
      <p:sp>
        <p:nvSpPr>
          <p:cNvPr id="43029" name="AutoShape 20"/>
          <p:cNvSpPr>
            <a:spLocks noChangeArrowheads="1"/>
          </p:cNvSpPr>
          <p:nvPr/>
        </p:nvSpPr>
        <p:spPr bwMode="auto">
          <a:xfrm>
            <a:off x="6299200" y="3225800"/>
            <a:ext cx="1244600" cy="685800"/>
          </a:xfrm>
          <a:prstGeom prst="chevron">
            <a:avLst>
              <a:gd name="adj" fmla="val 45370"/>
            </a:avLst>
          </a:prstGeom>
          <a:gradFill rotWithShape="0">
            <a:gsLst>
              <a:gs pos="0">
                <a:srgbClr val="FFFFFF"/>
              </a:gs>
              <a:gs pos="50000">
                <a:srgbClr val="FFCC66"/>
              </a:gs>
              <a:gs pos="100000">
                <a:srgbClr val="FFFFFF"/>
              </a:gs>
            </a:gsLst>
            <a:lin ang="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>
            <a:flatTx/>
          </a:bodyPr>
          <a:lstStyle/>
          <a:p>
            <a:pPr algn="ctr" eaLnBrk="0" hangingPunct="0"/>
            <a:endParaRPr lang="zh-CN" altLang="en-GB" sz="120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zh-CN" altLang="en-GB" sz="1200" b="1" smtClean="0">
                <a:solidFill>
                  <a:srgbClr val="000000"/>
                </a:solidFill>
              </a:rPr>
              <a:t>     </a:t>
            </a:r>
            <a:r>
              <a:rPr lang="en-GB" altLang="zh-CN" sz="1200" b="1" smtClean="0">
                <a:solidFill>
                  <a:srgbClr val="000000"/>
                </a:solidFill>
              </a:rPr>
              <a:t>Serial</a:t>
            </a:r>
            <a:r>
              <a:rPr lang="en-GB" altLang="zh-CN" sz="120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3030" name="Rectangle 21"/>
          <p:cNvSpPr>
            <a:spLocks noChangeArrowheads="1"/>
          </p:cNvSpPr>
          <p:nvPr/>
        </p:nvSpPr>
        <p:spPr bwMode="auto">
          <a:xfrm>
            <a:off x="6642100" y="1055688"/>
            <a:ext cx="1579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空间占位样机</a:t>
            </a:r>
            <a:endParaRPr lang="en-US" altLang="zh-CN" b="1" dirty="0">
              <a:solidFill>
                <a:srgbClr val="0000CC"/>
              </a:solidFill>
            </a:endParaRPr>
          </a:p>
        </p:txBody>
      </p:sp>
      <p:sp>
        <p:nvSpPr>
          <p:cNvPr id="43031" name="Text Box 22"/>
          <p:cNvSpPr txBox="1">
            <a:spLocks noChangeArrowheads="1"/>
          </p:cNvSpPr>
          <p:nvPr/>
        </p:nvSpPr>
        <p:spPr bwMode="auto">
          <a:xfrm>
            <a:off x="2243488" y="1162451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rgbClr val="0000FF"/>
                </a:solidFill>
                <a:latin typeface="Monotype Corsiva" pitchFamily="66" charset="0"/>
              </a:rPr>
              <a:t>骨架模型</a:t>
            </a:r>
            <a:endParaRPr lang="en-US" altLang="zh-CN" b="1" dirty="0" smtClean="0">
              <a:solidFill>
                <a:srgbClr val="0000FF"/>
              </a:solidFill>
              <a:latin typeface="Monotype Corsiva" pitchFamily="66" charset="0"/>
            </a:endParaRPr>
          </a:p>
        </p:txBody>
      </p:sp>
      <p:sp>
        <p:nvSpPr>
          <p:cNvPr id="374807" name="Text Box 23"/>
          <p:cNvSpPr txBox="1">
            <a:spLocks noChangeArrowheads="1"/>
          </p:cNvSpPr>
          <p:nvPr/>
        </p:nvSpPr>
        <p:spPr bwMode="auto">
          <a:xfrm>
            <a:off x="1384434" y="5190590"/>
            <a:ext cx="20421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系统安装模型</a:t>
            </a:r>
            <a:endParaRPr lang="en-US" altLang="zh-CN" b="1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4809" name="Text Box 25"/>
          <p:cNvSpPr txBox="1">
            <a:spLocks noChangeArrowheads="1"/>
          </p:cNvSpPr>
          <p:nvPr/>
        </p:nvSpPr>
        <p:spPr bwMode="auto">
          <a:xfrm>
            <a:off x="2870200" y="3873500"/>
            <a:ext cx="3375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zh-CN" sz="2400" b="1">
                <a:solidFill>
                  <a:srgbClr val="64A2D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Concurrent Engineering</a:t>
            </a:r>
          </a:p>
        </p:txBody>
      </p:sp>
      <p:sp>
        <p:nvSpPr>
          <p:cNvPr id="43035" name="Text Box 26"/>
          <p:cNvSpPr txBox="1">
            <a:spLocks noChangeArrowheads="1"/>
          </p:cNvSpPr>
          <p:nvPr/>
        </p:nvSpPr>
        <p:spPr bwMode="auto">
          <a:xfrm>
            <a:off x="371108" y="2488932"/>
            <a:ext cx="1579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rgbClr val="0000FF"/>
                </a:solidFill>
              </a:rPr>
              <a:t>应力参考模型</a:t>
            </a:r>
            <a:endParaRPr lang="en-US" altLang="zh-CN" b="1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640" y="2985428"/>
            <a:ext cx="2667284" cy="18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b="1" dirty="0" smtClean="0">
                <a:ea typeface="黑体" pitchFamily="2" charset="-122"/>
              </a:rPr>
              <a:t>议程</a:t>
            </a:r>
          </a:p>
        </p:txBody>
      </p:sp>
      <p:sp>
        <p:nvSpPr>
          <p:cNvPr id="69" name="AutoShape 163"/>
          <p:cNvSpPr>
            <a:spLocks noChangeArrowheads="1"/>
          </p:cNvSpPr>
          <p:nvPr/>
        </p:nvSpPr>
        <p:spPr bwMode="ltGray">
          <a:xfrm rot="5400000">
            <a:off x="-1206500" y="1908175"/>
            <a:ext cx="4392612" cy="41227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808080">
                  <a:gamma/>
                  <a:tint val="45490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tint val="45490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" name="AutoShape 203"/>
          <p:cNvSpPr>
            <a:spLocks noChangeArrowheads="1"/>
          </p:cNvSpPr>
          <p:nvPr/>
        </p:nvSpPr>
        <p:spPr bwMode="gray">
          <a:xfrm>
            <a:off x="3385407" y="2177147"/>
            <a:ext cx="5286375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的概念</a:t>
            </a:r>
          </a:p>
        </p:txBody>
      </p:sp>
      <p:grpSp>
        <p:nvGrpSpPr>
          <p:cNvPr id="2" name="Group 213"/>
          <p:cNvGrpSpPr>
            <a:grpSpLocks/>
          </p:cNvGrpSpPr>
          <p:nvPr/>
        </p:nvGrpSpPr>
        <p:grpSpPr bwMode="auto">
          <a:xfrm>
            <a:off x="2166648" y="2170908"/>
            <a:ext cx="611187" cy="612775"/>
            <a:chOff x="1724" y="1435"/>
            <a:chExt cx="385" cy="386"/>
          </a:xfrm>
        </p:grpSpPr>
        <p:grpSp>
          <p:nvGrpSpPr>
            <p:cNvPr id="3" name="Group 164"/>
            <p:cNvGrpSpPr>
              <a:grpSpLocks/>
            </p:cNvGrpSpPr>
            <p:nvPr/>
          </p:nvGrpSpPr>
          <p:grpSpPr bwMode="auto">
            <a:xfrm>
              <a:off x="1724" y="1435"/>
              <a:ext cx="385" cy="386"/>
              <a:chOff x="2078" y="1680"/>
              <a:chExt cx="1615" cy="1615"/>
            </a:xfrm>
          </p:grpSpPr>
          <p:sp>
            <p:nvSpPr>
              <p:cNvPr id="74" name="Oval 165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66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Oval 167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4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7" name="Oval 168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169"/>
              <p:cNvSpPr>
                <a:spLocks noChangeArrowheads="1"/>
              </p:cNvSpPr>
              <p:nvPr/>
            </p:nvSpPr>
            <p:spPr bwMode="gray">
              <a:xfrm>
                <a:off x="2338" y="1939"/>
                <a:ext cx="1095" cy="1096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9" name="Oval 170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Text Box 209"/>
            <p:cNvSpPr txBox="1">
              <a:spLocks noChangeArrowheads="1"/>
            </p:cNvSpPr>
            <p:nvPr/>
          </p:nvSpPr>
          <p:spPr bwMode="auto">
            <a:xfrm>
              <a:off x="1746" y="1513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4" name="Group 214"/>
          <p:cNvGrpSpPr>
            <a:grpSpLocks/>
          </p:cNvGrpSpPr>
          <p:nvPr/>
        </p:nvGrpSpPr>
        <p:grpSpPr bwMode="auto">
          <a:xfrm>
            <a:off x="2597082" y="3081171"/>
            <a:ext cx="611188" cy="611187"/>
            <a:chOff x="1928" y="1979"/>
            <a:chExt cx="385" cy="385"/>
          </a:xfrm>
        </p:grpSpPr>
        <p:grpSp>
          <p:nvGrpSpPr>
            <p:cNvPr id="5" name="Group 171"/>
            <p:cNvGrpSpPr>
              <a:grpSpLocks/>
            </p:cNvGrpSpPr>
            <p:nvPr/>
          </p:nvGrpSpPr>
          <p:grpSpPr bwMode="auto">
            <a:xfrm>
              <a:off x="1928" y="1979"/>
              <a:ext cx="385" cy="385"/>
              <a:chOff x="2078" y="1680"/>
              <a:chExt cx="1615" cy="1615"/>
            </a:xfrm>
          </p:grpSpPr>
          <p:sp>
            <p:nvSpPr>
              <p:cNvPr id="83" name="Oval 172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Oval 173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Oval 174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6" name="Oval 175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Oval 176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8" name="Oval 177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48BE67"/>
                  </a:gs>
                  <a:gs pos="100000">
                    <a:srgbClr val="235C32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2" name="Text Box 211"/>
            <p:cNvSpPr txBox="1">
              <a:spLocks noChangeArrowheads="1"/>
            </p:cNvSpPr>
            <p:nvPr/>
          </p:nvSpPr>
          <p:spPr bwMode="auto">
            <a:xfrm>
              <a:off x="1950" y="2056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sp>
        <p:nvSpPr>
          <p:cNvPr id="89" name="AutoShape 205"/>
          <p:cNvSpPr>
            <a:spLocks noChangeArrowheads="1"/>
          </p:cNvSpPr>
          <p:nvPr/>
        </p:nvSpPr>
        <p:spPr bwMode="gray">
          <a:xfrm>
            <a:off x="3488690" y="4021279"/>
            <a:ext cx="5214938" cy="5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的应用</a:t>
            </a:r>
            <a:endParaRPr kumimoji="0" lang="zh-CN" altLang="en-US" sz="20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6" name="Group 215"/>
          <p:cNvGrpSpPr>
            <a:grpSpLocks/>
          </p:cNvGrpSpPr>
          <p:nvPr/>
        </p:nvGrpSpPr>
        <p:grpSpPr bwMode="auto">
          <a:xfrm>
            <a:off x="2671128" y="4032074"/>
            <a:ext cx="611187" cy="611187"/>
            <a:chOff x="1995" y="2614"/>
            <a:chExt cx="385" cy="385"/>
          </a:xfrm>
        </p:grpSpPr>
        <p:grpSp>
          <p:nvGrpSpPr>
            <p:cNvPr id="7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93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6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0F5368"/>
                  </a:gs>
                </a:gsLst>
                <a:lin ang="54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" name="Oval 184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10576D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2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sp>
        <p:nvSpPr>
          <p:cNvPr id="100" name="AutoShape 203"/>
          <p:cNvSpPr>
            <a:spLocks noChangeArrowheads="1"/>
          </p:cNvSpPr>
          <p:nvPr/>
        </p:nvSpPr>
        <p:spPr bwMode="gray">
          <a:xfrm>
            <a:off x="3429467" y="3072916"/>
            <a:ext cx="5224461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的内容</a:t>
            </a:r>
          </a:p>
        </p:txBody>
      </p:sp>
      <p:grpSp>
        <p:nvGrpSpPr>
          <p:cNvPr id="8" name="Group 215"/>
          <p:cNvGrpSpPr>
            <a:grpSpLocks/>
          </p:cNvGrpSpPr>
          <p:nvPr/>
        </p:nvGrpSpPr>
        <p:grpSpPr bwMode="auto">
          <a:xfrm>
            <a:off x="2328228" y="4885631"/>
            <a:ext cx="611187" cy="611187"/>
            <a:chOff x="1995" y="2614"/>
            <a:chExt cx="385" cy="385"/>
          </a:xfrm>
        </p:grpSpPr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104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7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54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9" name="Oval 184"/>
              <p:cNvSpPr>
                <a:spLocks noChangeArrowheads="1"/>
              </p:cNvSpPr>
              <p:nvPr/>
            </p:nvSpPr>
            <p:spPr bwMode="gray">
              <a:xfrm>
                <a:off x="2337" y="1912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3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 smtClean="0">
                  <a:solidFill>
                    <a:srgbClr val="000000"/>
                  </a:solidFill>
                </a:rPr>
                <a:t>4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AutoShape 205"/>
          <p:cNvSpPr>
            <a:spLocks noChangeArrowheads="1"/>
          </p:cNvSpPr>
          <p:nvPr/>
        </p:nvSpPr>
        <p:spPr bwMode="gray">
          <a:xfrm>
            <a:off x="3371622" y="4990147"/>
            <a:ext cx="521493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 bwMode="auto">
          <a:xfrm>
            <a:off x="172528" y="5641856"/>
            <a:ext cx="8859329" cy="90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72528" y="3795802"/>
            <a:ext cx="8859329" cy="18460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172528" y="1708210"/>
            <a:ext cx="8859329" cy="21220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6" name="日期占位符 2"/>
          <p:cNvSpPr txBox="1">
            <a:spLocks/>
          </p:cNvSpPr>
          <p:nvPr/>
        </p:nvSpPr>
        <p:spPr bwMode="auto">
          <a:xfrm>
            <a:off x="6070600" y="6517481"/>
            <a:ext cx="1143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October 2003</a:t>
            </a:r>
            <a:r>
              <a:rPr kumimoji="0" lang="en-US" altLang="zh-CN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 </a:t>
            </a:r>
            <a:endParaRPr kumimoji="0" lang="en-US" altLang="zh-CN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7020026" y="4013185"/>
          <a:ext cx="2123974" cy="1654550"/>
        </p:xfrm>
        <a:graphic>
          <a:graphicData uri="http://schemas.openxmlformats.org/presentationml/2006/ole">
            <p:oleObj spid="_x0000_s129026" name="Image Photo Editor" r:id="rId3" imgW="7849696" imgH="6114286" progId="">
              <p:embed/>
            </p:oleObj>
          </a:graphicData>
        </a:graphic>
      </p:graphicFrame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1473200" y="1742281"/>
            <a:ext cx="1588" cy="4524375"/>
          </a:xfrm>
          <a:prstGeom prst="line">
            <a:avLst/>
          </a:prstGeom>
          <a:noFill/>
          <a:ln w="19050">
            <a:solidFill>
              <a:srgbClr val="0033CC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2717800" y="1742281"/>
            <a:ext cx="1588" cy="4540250"/>
          </a:xfrm>
          <a:prstGeom prst="line">
            <a:avLst/>
          </a:prstGeom>
          <a:noFill/>
          <a:ln w="19050">
            <a:solidFill>
              <a:srgbClr val="0033CC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4013200" y="1742281"/>
            <a:ext cx="1588" cy="4524375"/>
          </a:xfrm>
          <a:prstGeom prst="line">
            <a:avLst/>
          </a:prstGeom>
          <a:noFill/>
          <a:ln w="19050">
            <a:solidFill>
              <a:srgbClr val="0033CC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289800" y="1793081"/>
            <a:ext cx="1588" cy="4460875"/>
          </a:xfrm>
          <a:prstGeom prst="line">
            <a:avLst/>
          </a:prstGeom>
          <a:noFill/>
          <a:ln w="19050">
            <a:solidFill>
              <a:srgbClr val="0033CC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1557338" y="1123156"/>
            <a:ext cx="987425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>
              <a:spcBef>
                <a:spcPct val="0"/>
              </a:spcBef>
            </a:pPr>
            <a:r>
              <a:rPr lang="en-GB" altLang="zh-CN" sz="1300" b="1" dirty="0">
                <a:solidFill>
                  <a:schemeClr val="bg1"/>
                </a:solidFill>
                <a:ea typeface="宋体" pitchFamily="2" charset="-122"/>
              </a:rPr>
              <a:t>CONCEPT</a:t>
            </a: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4846638" y="1123156"/>
            <a:ext cx="1436687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>
              <a:spcBef>
                <a:spcPct val="0"/>
              </a:spcBef>
            </a:pPr>
            <a:r>
              <a:rPr lang="en-GB" altLang="zh-CN" sz="1300" b="1">
                <a:solidFill>
                  <a:schemeClr val="bg1"/>
                </a:solidFill>
                <a:ea typeface="宋体" pitchFamily="2" charset="-122"/>
              </a:rPr>
              <a:t>DEVELOPMENT</a:t>
            </a: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7461250" y="1123156"/>
            <a:ext cx="784225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>
              <a:spcBef>
                <a:spcPct val="0"/>
              </a:spcBef>
            </a:pPr>
            <a:r>
              <a:rPr lang="en-GB" altLang="zh-CN" sz="1300" b="1">
                <a:solidFill>
                  <a:schemeClr val="bg1"/>
                </a:solidFill>
                <a:ea typeface="宋体" pitchFamily="2" charset="-122"/>
              </a:rPr>
              <a:t>SERIES</a:t>
            </a:r>
          </a:p>
        </p:txBody>
      </p:sp>
      <p:sp>
        <p:nvSpPr>
          <p:cNvPr id="27" name="AutoShape 33"/>
          <p:cNvSpPr>
            <a:spLocks noChangeArrowheads="1"/>
          </p:cNvSpPr>
          <p:nvPr/>
        </p:nvSpPr>
        <p:spPr bwMode="auto">
          <a:xfrm>
            <a:off x="1498600" y="1742281"/>
            <a:ext cx="2514600" cy="228600"/>
          </a:xfrm>
          <a:prstGeom prst="homePlate">
            <a:avLst>
              <a:gd name="adj" fmla="val 72977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总体布局模型（</a:t>
            </a:r>
            <a:r>
              <a:rPr lang="en-US" altLang="zh-CN" sz="1200" dirty="0" smtClean="0">
                <a:latin typeface="+mn-lt"/>
                <a:ea typeface="+mn-ea"/>
              </a:rPr>
              <a:t>MD</a:t>
            </a:r>
            <a:r>
              <a:rPr lang="zh-CN" altLang="en-US" sz="1200" dirty="0" smtClean="0">
                <a:latin typeface="+mn-lt"/>
                <a:ea typeface="+mn-ea"/>
              </a:rPr>
              <a:t>）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sp>
        <p:nvSpPr>
          <p:cNvPr id="28" name="AutoShape 34"/>
          <p:cNvSpPr>
            <a:spLocks noChangeArrowheads="1"/>
          </p:cNvSpPr>
          <p:nvPr/>
        </p:nvSpPr>
        <p:spPr bwMode="auto">
          <a:xfrm>
            <a:off x="1082040" y="2034381"/>
            <a:ext cx="4244340" cy="228600"/>
          </a:xfrm>
          <a:prstGeom prst="homePlate">
            <a:avLst>
              <a:gd name="adj" fmla="val 92089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设计接口模型、设计大纲（</a:t>
            </a:r>
            <a:r>
              <a:rPr lang="en-US" altLang="zh-CN" sz="1200" dirty="0" smtClean="0">
                <a:latin typeface="+mn-lt"/>
                <a:ea typeface="+mn-ea"/>
              </a:rPr>
              <a:t>DP</a:t>
            </a:r>
            <a:r>
              <a:rPr lang="zh-CN" altLang="en-US" sz="1200" dirty="0" smtClean="0">
                <a:latin typeface="+mn-lt"/>
                <a:ea typeface="+mn-ea"/>
              </a:rPr>
              <a:t>）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sp>
        <p:nvSpPr>
          <p:cNvPr id="30" name="AutoShape 36"/>
          <p:cNvSpPr>
            <a:spLocks noChangeArrowheads="1"/>
          </p:cNvSpPr>
          <p:nvPr/>
        </p:nvSpPr>
        <p:spPr bwMode="auto">
          <a:xfrm>
            <a:off x="1497163" y="2303431"/>
            <a:ext cx="5562600" cy="560720"/>
          </a:xfrm>
          <a:prstGeom prst="homePlate">
            <a:avLst>
              <a:gd name="adj" fmla="val 31205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空间分配模型（</a:t>
            </a:r>
            <a:r>
              <a:rPr lang="en-US" altLang="zh-CN" sz="1200" dirty="0" smtClean="0">
                <a:latin typeface="+mn-lt"/>
                <a:ea typeface="+mn-ea"/>
              </a:rPr>
              <a:t>SAM</a:t>
            </a:r>
            <a:r>
              <a:rPr lang="zh-CN" altLang="en-US" sz="1200" dirty="0" smtClean="0">
                <a:latin typeface="+mn-lt"/>
                <a:ea typeface="+mn-ea"/>
              </a:rPr>
              <a:t>）</a:t>
            </a:r>
            <a:endParaRPr lang="en-US" altLang="zh-CN" sz="1200" dirty="0" smtClean="0">
              <a:latin typeface="+mn-lt"/>
              <a:ea typeface="+mn-ea"/>
            </a:endParaRPr>
          </a:p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系统设计、设备安装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sp>
        <p:nvSpPr>
          <p:cNvPr id="32" name="AutoShape 38"/>
          <p:cNvSpPr>
            <a:spLocks noChangeArrowheads="1"/>
          </p:cNvSpPr>
          <p:nvPr/>
        </p:nvSpPr>
        <p:spPr bwMode="auto">
          <a:xfrm>
            <a:off x="2802627" y="3213564"/>
            <a:ext cx="2373222" cy="228600"/>
          </a:xfrm>
          <a:prstGeom prst="homePlate">
            <a:avLst>
              <a:gd name="adj" fmla="val 55285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交界面模型（</a:t>
            </a:r>
            <a:r>
              <a:rPr lang="en-US" altLang="zh-CN" sz="1200" dirty="0" smtClean="0">
                <a:latin typeface="+mn-lt"/>
                <a:ea typeface="+mn-ea"/>
              </a:rPr>
              <a:t>FM)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sp>
        <p:nvSpPr>
          <p:cNvPr id="33" name="AutoShape 39"/>
          <p:cNvSpPr>
            <a:spLocks noChangeArrowheads="1"/>
          </p:cNvSpPr>
          <p:nvPr/>
        </p:nvSpPr>
        <p:spPr bwMode="auto">
          <a:xfrm>
            <a:off x="2276415" y="2934644"/>
            <a:ext cx="3505200" cy="228600"/>
          </a:xfrm>
          <a:prstGeom prst="homePlate">
            <a:avLst>
              <a:gd name="adj" fmla="val 101725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应力分析模型（</a:t>
            </a:r>
            <a:r>
              <a:rPr lang="en-US" altLang="zh-CN" sz="1200" dirty="0" smtClean="0">
                <a:latin typeface="+mn-lt"/>
                <a:ea typeface="+mn-ea"/>
              </a:rPr>
              <a:t>SDM</a:t>
            </a:r>
            <a:r>
              <a:rPr lang="zh-CN" altLang="en-US" sz="1200" dirty="0" smtClean="0">
                <a:latin typeface="+mn-lt"/>
                <a:ea typeface="+mn-ea"/>
              </a:rPr>
              <a:t>）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sp>
        <p:nvSpPr>
          <p:cNvPr id="34" name="AutoShape 40"/>
          <p:cNvSpPr>
            <a:spLocks noChangeArrowheads="1"/>
          </p:cNvSpPr>
          <p:nvPr/>
        </p:nvSpPr>
        <p:spPr bwMode="auto">
          <a:xfrm>
            <a:off x="1498600" y="3926681"/>
            <a:ext cx="2971800" cy="228600"/>
          </a:xfrm>
          <a:prstGeom prst="homePlate">
            <a:avLst>
              <a:gd name="adj" fmla="val 86245"/>
            </a:avLst>
          </a:prstGeom>
          <a:solidFill>
            <a:srgbClr val="C3A2EA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工装总体布局模型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35" name="AutoShape 41"/>
          <p:cNvSpPr>
            <a:spLocks noChangeArrowheads="1"/>
          </p:cNvSpPr>
          <p:nvPr/>
        </p:nvSpPr>
        <p:spPr bwMode="auto">
          <a:xfrm>
            <a:off x="1498600" y="4231481"/>
            <a:ext cx="3810000" cy="228600"/>
          </a:xfrm>
          <a:prstGeom prst="homePlate">
            <a:avLst>
              <a:gd name="adj" fmla="val 110571"/>
            </a:avLst>
          </a:prstGeom>
          <a:solidFill>
            <a:srgbClr val="C3A2EA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工装空间分配模型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36" name="AutoShape 42"/>
          <p:cNvSpPr>
            <a:spLocks noChangeArrowheads="1"/>
          </p:cNvSpPr>
          <p:nvPr/>
        </p:nvSpPr>
        <p:spPr bwMode="auto">
          <a:xfrm>
            <a:off x="2794000" y="4536281"/>
            <a:ext cx="1905000" cy="228600"/>
          </a:xfrm>
          <a:prstGeom prst="homePlate">
            <a:avLst>
              <a:gd name="adj" fmla="val 55285"/>
            </a:avLst>
          </a:prstGeom>
          <a:solidFill>
            <a:srgbClr val="C3A2EA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工装交界面模型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38" name="AutoShape 44"/>
          <p:cNvSpPr>
            <a:spLocks noChangeArrowheads="1"/>
          </p:cNvSpPr>
          <p:nvPr/>
        </p:nvSpPr>
        <p:spPr bwMode="auto">
          <a:xfrm>
            <a:off x="1498600" y="4841081"/>
            <a:ext cx="2514600" cy="228600"/>
          </a:xfrm>
          <a:prstGeom prst="homePlate">
            <a:avLst>
              <a:gd name="adj" fmla="val 72977"/>
            </a:avLst>
          </a:prstGeom>
          <a:solidFill>
            <a:srgbClr val="C3A2EA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制造计划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39" name="AutoShape 45"/>
          <p:cNvSpPr>
            <a:spLocks noChangeArrowheads="1"/>
          </p:cNvSpPr>
          <p:nvPr/>
        </p:nvSpPr>
        <p:spPr bwMode="auto">
          <a:xfrm>
            <a:off x="4013200" y="5145881"/>
            <a:ext cx="2819400" cy="228600"/>
          </a:xfrm>
          <a:prstGeom prst="homePlate">
            <a:avLst>
              <a:gd name="adj" fmla="val 81823"/>
            </a:avLst>
          </a:prstGeom>
          <a:solidFill>
            <a:srgbClr val="C3A2EA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GB" altLang="zh-CN" sz="1200" dirty="0">
                <a:latin typeface="+mn-lt"/>
                <a:ea typeface="+mn-ea"/>
              </a:rPr>
              <a:t>NC </a:t>
            </a:r>
            <a:r>
              <a:rPr lang="zh-CN" altLang="en-US" sz="1200" dirty="0" smtClean="0">
                <a:latin typeface="+mn-lt"/>
                <a:ea typeface="+mn-ea"/>
              </a:rPr>
              <a:t>编程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40" name="AutoShape 46"/>
          <p:cNvSpPr>
            <a:spLocks noChangeArrowheads="1"/>
          </p:cNvSpPr>
          <p:nvPr/>
        </p:nvSpPr>
        <p:spPr bwMode="auto">
          <a:xfrm>
            <a:off x="4394200" y="5450681"/>
            <a:ext cx="2819400" cy="228600"/>
          </a:xfrm>
          <a:prstGeom prst="homePlate">
            <a:avLst>
              <a:gd name="adj" fmla="val 81823"/>
            </a:avLst>
          </a:prstGeom>
          <a:solidFill>
            <a:srgbClr val="C3A2EA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制造指令单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41" name="AutoShape 47"/>
          <p:cNvSpPr>
            <a:spLocks noChangeArrowheads="1"/>
          </p:cNvSpPr>
          <p:nvPr/>
        </p:nvSpPr>
        <p:spPr bwMode="auto">
          <a:xfrm>
            <a:off x="1498600" y="5679281"/>
            <a:ext cx="2514600" cy="228600"/>
          </a:xfrm>
          <a:prstGeom prst="homePlate">
            <a:avLst>
              <a:gd name="adj" fmla="val 72977"/>
            </a:avLst>
          </a:prstGeom>
          <a:solidFill>
            <a:srgbClr val="FFCC99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维护规范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42" name="AutoShape 48"/>
          <p:cNvSpPr>
            <a:spLocks noChangeArrowheads="1"/>
          </p:cNvSpPr>
          <p:nvPr/>
        </p:nvSpPr>
        <p:spPr bwMode="auto">
          <a:xfrm>
            <a:off x="2717800" y="5984081"/>
            <a:ext cx="2514600" cy="228600"/>
          </a:xfrm>
          <a:prstGeom prst="homePlate">
            <a:avLst>
              <a:gd name="adj" fmla="val 72977"/>
            </a:avLst>
          </a:prstGeom>
          <a:solidFill>
            <a:srgbClr val="FFCC99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可维护性分析</a:t>
            </a:r>
            <a:endParaRPr lang="en-GB" altLang="zh-CN" sz="1200" dirty="0">
              <a:latin typeface="+mn-lt"/>
              <a:ea typeface="+mn-ea"/>
            </a:endParaRPr>
          </a:p>
        </p:txBody>
      </p:sp>
      <p:sp>
        <p:nvSpPr>
          <p:cNvPr id="43" name="AutoShape 49"/>
          <p:cNvSpPr>
            <a:spLocks noChangeArrowheads="1"/>
          </p:cNvSpPr>
          <p:nvPr/>
        </p:nvSpPr>
        <p:spPr bwMode="auto">
          <a:xfrm>
            <a:off x="4775200" y="6288881"/>
            <a:ext cx="2514600" cy="228600"/>
          </a:xfrm>
          <a:prstGeom prst="homePlate">
            <a:avLst>
              <a:gd name="adj" fmla="val 72977"/>
            </a:avLst>
          </a:prstGeom>
          <a:solidFill>
            <a:srgbClr val="FFCC99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维护差异性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353682" y="1451769"/>
            <a:ext cx="6936117" cy="228600"/>
            <a:chOff x="960" y="3744"/>
            <a:chExt cx="3648" cy="144"/>
          </a:xfrm>
        </p:grpSpPr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3840" y="3744"/>
              <a:ext cx="768" cy="144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3264" y="3744"/>
              <a:ext cx="540" cy="144"/>
            </a:xfrm>
            <a:prstGeom prst="rect">
              <a:avLst/>
            </a:prstGeom>
            <a:solidFill>
              <a:srgbClr val="BABAB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8" name="Rectangle 54"/>
            <p:cNvSpPr>
              <a:spLocks noChangeArrowheads="1"/>
            </p:cNvSpPr>
            <p:nvPr/>
          </p:nvSpPr>
          <p:spPr bwMode="auto">
            <a:xfrm>
              <a:off x="2832" y="3744"/>
              <a:ext cx="402" cy="144"/>
            </a:xfrm>
            <a:prstGeom prst="rect">
              <a:avLst/>
            </a:prstGeom>
            <a:solidFill>
              <a:srgbClr val="A9A9A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9" name="Rectangle 55"/>
            <p:cNvSpPr>
              <a:spLocks noChangeArrowheads="1"/>
            </p:cNvSpPr>
            <p:nvPr/>
          </p:nvSpPr>
          <p:spPr bwMode="auto">
            <a:xfrm>
              <a:off x="2496" y="3744"/>
              <a:ext cx="306" cy="144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0" name="Rectangle 56"/>
            <p:cNvSpPr>
              <a:spLocks noChangeArrowheads="1"/>
            </p:cNvSpPr>
            <p:nvPr/>
          </p:nvSpPr>
          <p:spPr bwMode="auto">
            <a:xfrm>
              <a:off x="2208" y="3744"/>
              <a:ext cx="258" cy="144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" name="Rectangle 57"/>
            <p:cNvSpPr>
              <a:spLocks noChangeArrowheads="1"/>
            </p:cNvSpPr>
            <p:nvPr/>
          </p:nvSpPr>
          <p:spPr bwMode="auto">
            <a:xfrm>
              <a:off x="1968" y="3744"/>
              <a:ext cx="210" cy="144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" name="Rectangle 58"/>
            <p:cNvSpPr>
              <a:spLocks noChangeArrowheads="1"/>
            </p:cNvSpPr>
            <p:nvPr/>
          </p:nvSpPr>
          <p:spPr bwMode="auto">
            <a:xfrm>
              <a:off x="1776" y="3744"/>
              <a:ext cx="160" cy="144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3" name="Rectangle 59"/>
            <p:cNvSpPr>
              <a:spLocks noChangeArrowheads="1"/>
            </p:cNvSpPr>
            <p:nvPr/>
          </p:nvSpPr>
          <p:spPr bwMode="auto">
            <a:xfrm>
              <a:off x="1632" y="3744"/>
              <a:ext cx="120" cy="144"/>
            </a:xfrm>
            <a:prstGeom prst="rect">
              <a:avLst/>
            </a:prstGeom>
            <a:solidFill>
              <a:srgbClr val="5D5D5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4" name="Rectangle 60"/>
            <p:cNvSpPr>
              <a:spLocks noChangeArrowheads="1"/>
            </p:cNvSpPr>
            <p:nvPr/>
          </p:nvSpPr>
          <p:spPr bwMode="auto">
            <a:xfrm>
              <a:off x="1536" y="3744"/>
              <a:ext cx="72" cy="144"/>
            </a:xfrm>
            <a:prstGeom prst="rect">
              <a:avLst/>
            </a:prstGeom>
            <a:solidFill>
              <a:srgbClr val="5959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5" name="Rectangle 61"/>
            <p:cNvSpPr>
              <a:spLocks noChangeArrowheads="1"/>
            </p:cNvSpPr>
            <p:nvPr/>
          </p:nvSpPr>
          <p:spPr bwMode="auto">
            <a:xfrm>
              <a:off x="1440" y="3744"/>
              <a:ext cx="72" cy="144"/>
            </a:xfrm>
            <a:prstGeom prst="rect">
              <a:avLst/>
            </a:prstGeom>
            <a:solidFill>
              <a:srgbClr val="50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6" name="Rectangle 62"/>
            <p:cNvSpPr>
              <a:spLocks noChangeArrowheads="1"/>
            </p:cNvSpPr>
            <p:nvPr/>
          </p:nvSpPr>
          <p:spPr bwMode="auto">
            <a:xfrm>
              <a:off x="1352" y="3744"/>
              <a:ext cx="64" cy="144"/>
            </a:xfrm>
            <a:prstGeom prst="rect">
              <a:avLst/>
            </a:prstGeom>
            <a:solidFill>
              <a:srgbClr val="41414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1276" y="3744"/>
              <a:ext cx="52" cy="144"/>
            </a:xfrm>
            <a:prstGeom prst="rect">
              <a:avLst/>
            </a:prstGeom>
            <a:solidFill>
              <a:srgbClr val="39393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1209" y="3744"/>
              <a:ext cx="47" cy="144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9" name="Rectangle 65"/>
            <p:cNvSpPr>
              <a:spLocks noChangeArrowheads="1"/>
            </p:cNvSpPr>
            <p:nvPr/>
          </p:nvSpPr>
          <p:spPr bwMode="auto">
            <a:xfrm>
              <a:off x="1149" y="3744"/>
              <a:ext cx="41" cy="144"/>
            </a:xfrm>
            <a:prstGeom prst="rect">
              <a:avLst/>
            </a:prstGeom>
            <a:solidFill>
              <a:srgbClr val="30303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1100" y="3744"/>
              <a:ext cx="36" cy="144"/>
            </a:xfrm>
            <a:prstGeom prst="rect">
              <a:avLst/>
            </a:prstGeom>
            <a:solidFill>
              <a:srgbClr val="2C2C2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1056" y="3744"/>
              <a:ext cx="29" cy="144"/>
            </a:xfrm>
            <a:prstGeom prst="rect">
              <a:avLst/>
            </a:prstGeom>
            <a:solidFill>
              <a:srgbClr val="28282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1019" y="3744"/>
              <a:ext cx="25" cy="144"/>
            </a:xfrm>
            <a:prstGeom prst="rect">
              <a:avLst/>
            </a:prstGeom>
            <a:solidFill>
              <a:srgbClr val="1E1E1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988" y="3744"/>
              <a:ext cx="20" cy="144"/>
            </a:xfrm>
            <a:prstGeom prst="rect">
              <a:avLst/>
            </a:prstGeom>
            <a:solidFill>
              <a:srgbClr val="1D1D1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960" y="3744"/>
              <a:ext cx="11" cy="144"/>
            </a:xfrm>
            <a:prstGeom prst="rect">
              <a:avLst/>
            </a:prstGeom>
            <a:solidFill>
              <a:srgbClr val="1D1D1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65" name="Text Box 71"/>
          <p:cNvSpPr txBox="1">
            <a:spLocks noChangeArrowheads="1"/>
          </p:cNvSpPr>
          <p:nvPr/>
        </p:nvSpPr>
        <p:spPr bwMode="auto">
          <a:xfrm>
            <a:off x="1708030" y="1429334"/>
            <a:ext cx="235192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300" b="1" dirty="0" smtClean="0">
                <a:solidFill>
                  <a:schemeClr val="bg1"/>
                </a:solidFill>
                <a:ea typeface="宋体" pitchFamily="2" charset="-122"/>
              </a:rPr>
              <a:t>集成的协同环境下的项目团队</a:t>
            </a:r>
            <a:endParaRPr lang="en-GB" altLang="zh-CN" sz="1300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66" name="Text Box 72"/>
          <p:cNvSpPr txBox="1">
            <a:spLocks noChangeArrowheads="1"/>
          </p:cNvSpPr>
          <p:nvPr/>
        </p:nvSpPr>
        <p:spPr bwMode="auto">
          <a:xfrm rot="16200000">
            <a:off x="-265353" y="2417791"/>
            <a:ext cx="1165704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900" b="1" dirty="0" smtClean="0">
                <a:solidFill>
                  <a:schemeClr val="hlink"/>
                </a:solidFill>
                <a:latin typeface="Arial Black" pitchFamily="34" charset="0"/>
                <a:ea typeface="宋体" pitchFamily="2" charset="-122"/>
              </a:rPr>
              <a:t>主体设计</a:t>
            </a:r>
            <a:endParaRPr lang="en-GB" altLang="zh-CN" sz="1900" b="1" dirty="0">
              <a:solidFill>
                <a:schemeClr val="hlink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67" name="Text Box 73"/>
          <p:cNvSpPr txBox="1">
            <a:spLocks noChangeArrowheads="1"/>
          </p:cNvSpPr>
          <p:nvPr/>
        </p:nvSpPr>
        <p:spPr bwMode="auto">
          <a:xfrm rot="16200000">
            <a:off x="-383972" y="4576973"/>
            <a:ext cx="1402948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900" b="1" dirty="0" smtClean="0">
                <a:solidFill>
                  <a:srgbClr val="FF00FF"/>
                </a:solidFill>
                <a:latin typeface="Arial Black" pitchFamily="34" charset="0"/>
                <a:ea typeface="宋体" pitchFamily="2" charset="-122"/>
              </a:rPr>
              <a:t>工业化设计</a:t>
            </a:r>
            <a:endParaRPr lang="en-GB" altLang="zh-CN" sz="1900" b="1" dirty="0">
              <a:solidFill>
                <a:srgbClr val="FF00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68" name="Text Box 74"/>
          <p:cNvSpPr txBox="1">
            <a:spLocks noChangeArrowheads="1"/>
          </p:cNvSpPr>
          <p:nvPr/>
        </p:nvSpPr>
        <p:spPr bwMode="auto">
          <a:xfrm rot="16200000">
            <a:off x="-7118" y="5723318"/>
            <a:ext cx="91563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900" b="1" dirty="0" smtClean="0">
                <a:solidFill>
                  <a:srgbClr val="FFCC00"/>
                </a:solidFill>
                <a:latin typeface="宋体" pitchFamily="2" charset="-122"/>
                <a:ea typeface="宋体" pitchFamily="2" charset="-122"/>
              </a:rPr>
              <a:t>维护性</a:t>
            </a:r>
            <a:endParaRPr lang="en-US" altLang="zh-CN" sz="1900" b="1" dirty="0" smtClean="0">
              <a:solidFill>
                <a:srgbClr val="FFCC0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1900" b="1" dirty="0" smtClean="0">
                <a:solidFill>
                  <a:srgbClr val="FFCC00"/>
                </a:solidFill>
                <a:latin typeface="宋体" pitchFamily="2" charset="-122"/>
                <a:ea typeface="宋体" pitchFamily="2" charset="-122"/>
              </a:rPr>
              <a:t>设计</a:t>
            </a:r>
            <a:endParaRPr lang="en-GB" altLang="zh-CN" sz="1900" b="1" dirty="0">
              <a:solidFill>
                <a:srgbClr val="FFCC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9" name="五边形 68"/>
          <p:cNvSpPr/>
          <p:nvPr/>
        </p:nvSpPr>
        <p:spPr bwMode="auto">
          <a:xfrm>
            <a:off x="241541" y="1104361"/>
            <a:ext cx="1216324" cy="327803"/>
          </a:xfrm>
          <a:prstGeom prst="homePlate">
            <a:avLst>
              <a:gd name="adj" fmla="val 31579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黑体" pitchFamily="2" charset="-122"/>
              </a:rPr>
              <a:t>可行性研究</a:t>
            </a:r>
          </a:p>
        </p:txBody>
      </p:sp>
      <p:sp>
        <p:nvSpPr>
          <p:cNvPr id="70" name="五边形 69"/>
          <p:cNvSpPr/>
          <p:nvPr/>
        </p:nvSpPr>
        <p:spPr bwMode="auto">
          <a:xfrm>
            <a:off x="1500997" y="1087108"/>
            <a:ext cx="1216324" cy="327803"/>
          </a:xfrm>
          <a:prstGeom prst="homePlate">
            <a:avLst>
              <a:gd name="adj" fmla="val 31578"/>
            </a:avLst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概念设计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2" name="五边形 71"/>
          <p:cNvSpPr/>
          <p:nvPr/>
        </p:nvSpPr>
        <p:spPr bwMode="auto">
          <a:xfrm>
            <a:off x="2769080" y="1087108"/>
            <a:ext cx="1216324" cy="327803"/>
          </a:xfrm>
          <a:prstGeom prst="homePlate">
            <a:avLst>
              <a:gd name="adj" fmla="val 31578"/>
            </a:avLst>
          </a:prstGeom>
          <a:solidFill>
            <a:srgbClr val="CC00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方案设计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3" name="五边形 72"/>
          <p:cNvSpPr/>
          <p:nvPr/>
        </p:nvSpPr>
        <p:spPr bwMode="auto">
          <a:xfrm>
            <a:off x="4019910" y="1087108"/>
            <a:ext cx="3243532" cy="327803"/>
          </a:xfrm>
          <a:prstGeom prst="homePlate">
            <a:avLst>
              <a:gd name="adj" fmla="val 31578"/>
            </a:avLst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详细设计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4" name="五边形 73"/>
          <p:cNvSpPr/>
          <p:nvPr/>
        </p:nvSpPr>
        <p:spPr bwMode="auto">
          <a:xfrm>
            <a:off x="8548777" y="1087108"/>
            <a:ext cx="465828" cy="327803"/>
          </a:xfrm>
          <a:prstGeom prst="homePlate">
            <a:avLst>
              <a:gd name="adj" fmla="val 31579"/>
            </a:avLst>
          </a:prstGeom>
          <a:solidFill>
            <a:srgbClr val="00B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5" name="五边形 74"/>
          <p:cNvSpPr/>
          <p:nvPr/>
        </p:nvSpPr>
        <p:spPr bwMode="auto">
          <a:xfrm>
            <a:off x="7315202" y="1087108"/>
            <a:ext cx="1216324" cy="327803"/>
          </a:xfrm>
          <a:prstGeom prst="homePlate">
            <a:avLst>
              <a:gd name="adj" fmla="val 31579"/>
            </a:avLst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chemeClr val="bg1"/>
                </a:solidFill>
              </a:rPr>
              <a:t>制造、安装与调试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80" name="AutoShape 33"/>
          <p:cNvSpPr>
            <a:spLocks noChangeArrowheads="1"/>
          </p:cNvSpPr>
          <p:nvPr/>
        </p:nvSpPr>
        <p:spPr bwMode="auto">
          <a:xfrm>
            <a:off x="239144" y="1733654"/>
            <a:ext cx="1235973" cy="241974"/>
          </a:xfrm>
          <a:prstGeom prst="homePlate">
            <a:avLst>
              <a:gd name="adj" fmla="val 72977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数学计算模型</a:t>
            </a:r>
            <a:endParaRPr lang="en-GB" altLang="zh-CN" sz="1200" dirty="0">
              <a:latin typeface="+mn-ea"/>
              <a:ea typeface="+mn-ea"/>
            </a:endParaRPr>
          </a:p>
        </p:txBody>
      </p:sp>
      <p:sp>
        <p:nvSpPr>
          <p:cNvPr id="82" name="AutoShape 35"/>
          <p:cNvSpPr>
            <a:spLocks noChangeArrowheads="1"/>
          </p:cNvSpPr>
          <p:nvPr/>
        </p:nvSpPr>
        <p:spPr bwMode="auto">
          <a:xfrm>
            <a:off x="3890513" y="3502506"/>
            <a:ext cx="3389518" cy="250210"/>
          </a:xfrm>
          <a:prstGeom prst="homePlate">
            <a:avLst>
              <a:gd name="adj" fmla="val 52556"/>
            </a:avLst>
          </a:prstGeom>
          <a:solidFill>
            <a:schemeClr val="accent2"/>
          </a:solidFill>
          <a:ln w="952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80000"/>
              </a:lnSpc>
              <a:defRPr/>
            </a:pPr>
            <a:r>
              <a:rPr lang="zh-CN" altLang="en-US" sz="1200" dirty="0" smtClean="0">
                <a:latin typeface="+mn-lt"/>
                <a:ea typeface="+mn-ea"/>
              </a:rPr>
              <a:t>详细设计模型（</a:t>
            </a:r>
            <a:r>
              <a:rPr lang="en-US" altLang="zh-CN" sz="1200" dirty="0" smtClean="0">
                <a:latin typeface="+mn-lt"/>
                <a:ea typeface="+mn-ea"/>
              </a:rPr>
              <a:t>GRM</a:t>
            </a:r>
            <a:r>
              <a:rPr lang="zh-CN" altLang="en-US" sz="1200" dirty="0" smtClean="0">
                <a:latin typeface="+mn-lt"/>
                <a:ea typeface="+mn-ea"/>
              </a:rPr>
              <a:t>）</a:t>
            </a:r>
            <a:endParaRPr lang="en-GB" altLang="zh-CN" sz="1200" dirty="0" smtClean="0">
              <a:latin typeface="+mn-lt"/>
              <a:ea typeface="+mn-ea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7230042" y="1594485"/>
            <a:ext cx="1647316" cy="1019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rgbClr val="C0DC1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3750" y="1604872"/>
            <a:ext cx="1636628" cy="99772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83" name="Picture 4" descr="5%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1976" y="2615565"/>
            <a:ext cx="2089150" cy="1347766"/>
          </a:xfrm>
          <a:prstGeom prst="rect">
            <a:avLst/>
          </a:prstGeom>
          <a:noFill/>
          <a:ln w="19050">
            <a:noFill/>
            <a:miter lim="800000"/>
            <a:headEnd type="none" w="sm" len="sm"/>
            <a:tailEnd type="none" w="sm" len="med"/>
          </a:ln>
        </p:spPr>
      </p:pic>
      <p:sp>
        <p:nvSpPr>
          <p:cNvPr id="84" name="Rectangle 6"/>
          <p:cNvSpPr txBox="1">
            <a:spLocks noChangeArrowheads="1"/>
          </p:cNvSpPr>
          <p:nvPr/>
        </p:nvSpPr>
        <p:spPr bwMode="auto">
          <a:xfrm>
            <a:off x="215900" y="192088"/>
            <a:ext cx="761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1" lang="en-US" altLang="zh-CN" sz="2400" b="1" dirty="0" smtClean="0">
                <a:latin typeface="+mj-lt"/>
                <a:ea typeface="黑体" pitchFamily="2" charset="-122"/>
                <a:cs typeface="+mj-cs"/>
              </a:rPr>
              <a:t>DMU</a:t>
            </a:r>
            <a:r>
              <a:rPr kumimoji="1" lang="zh-CN" altLang="en-US" sz="2400" b="1" dirty="0" smtClean="0">
                <a:latin typeface="+mj-lt"/>
                <a:ea typeface="黑体" pitchFamily="2" charset="-122"/>
                <a:cs typeface="+mj-cs"/>
              </a:rPr>
              <a:t>的应用领域</a:t>
            </a:r>
            <a:endParaRPr kumimoji="1" lang="zh-CN" altLang="en-US" sz="2400" b="1" dirty="0">
              <a:latin typeface="+mj-lt"/>
              <a:ea typeface="黑体" pitchFamily="2" charset="-122"/>
              <a:cs typeface="+mj-cs"/>
            </a:endParaRPr>
          </a:p>
        </p:txBody>
      </p:sp>
      <p:pic>
        <p:nvPicPr>
          <p:cNvPr id="8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6" cstate="screen"/>
          <a:stretch>
            <a:fillRect/>
          </a:stretch>
        </p:blipFill>
        <p:spPr>
          <a:xfrm>
            <a:off x="7277703" y="5573622"/>
            <a:ext cx="1866297" cy="1284378"/>
          </a:xfrm>
          <a:prstGeom prst="rect">
            <a:avLst/>
          </a:prstGeom>
          <a:noFill/>
          <a:ln/>
        </p:spPr>
      </p:pic>
      <p:sp>
        <p:nvSpPr>
          <p:cNvPr id="94" name="标题 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的应用流程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640" y="2985428"/>
            <a:ext cx="2667284" cy="18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b="1" dirty="0" smtClean="0">
                <a:ea typeface="黑体" pitchFamily="2" charset="-122"/>
              </a:rPr>
              <a:t>议程</a:t>
            </a:r>
          </a:p>
        </p:txBody>
      </p:sp>
      <p:sp>
        <p:nvSpPr>
          <p:cNvPr id="69" name="AutoShape 163"/>
          <p:cNvSpPr>
            <a:spLocks noChangeArrowheads="1"/>
          </p:cNvSpPr>
          <p:nvPr/>
        </p:nvSpPr>
        <p:spPr bwMode="ltGray">
          <a:xfrm rot="5400000">
            <a:off x="-1206500" y="1908175"/>
            <a:ext cx="4392612" cy="41227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808080">
                  <a:gamma/>
                  <a:tint val="45490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tint val="45490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" name="AutoShape 203"/>
          <p:cNvSpPr>
            <a:spLocks noChangeArrowheads="1"/>
          </p:cNvSpPr>
          <p:nvPr/>
        </p:nvSpPr>
        <p:spPr bwMode="gray">
          <a:xfrm>
            <a:off x="3385407" y="2177147"/>
            <a:ext cx="5286375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的概念</a:t>
            </a:r>
          </a:p>
        </p:txBody>
      </p:sp>
      <p:grpSp>
        <p:nvGrpSpPr>
          <p:cNvPr id="2" name="Group 213"/>
          <p:cNvGrpSpPr>
            <a:grpSpLocks/>
          </p:cNvGrpSpPr>
          <p:nvPr/>
        </p:nvGrpSpPr>
        <p:grpSpPr bwMode="auto">
          <a:xfrm>
            <a:off x="2166648" y="2170908"/>
            <a:ext cx="611187" cy="612775"/>
            <a:chOff x="1724" y="1435"/>
            <a:chExt cx="385" cy="386"/>
          </a:xfrm>
        </p:grpSpPr>
        <p:grpSp>
          <p:nvGrpSpPr>
            <p:cNvPr id="3" name="Group 164"/>
            <p:cNvGrpSpPr>
              <a:grpSpLocks/>
            </p:cNvGrpSpPr>
            <p:nvPr/>
          </p:nvGrpSpPr>
          <p:grpSpPr bwMode="auto">
            <a:xfrm>
              <a:off x="1724" y="1435"/>
              <a:ext cx="385" cy="386"/>
              <a:chOff x="2078" y="1680"/>
              <a:chExt cx="1615" cy="1615"/>
            </a:xfrm>
          </p:grpSpPr>
          <p:sp>
            <p:nvSpPr>
              <p:cNvPr id="74" name="Oval 165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66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Oval 167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4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7" name="Oval 168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169"/>
              <p:cNvSpPr>
                <a:spLocks noChangeArrowheads="1"/>
              </p:cNvSpPr>
              <p:nvPr/>
            </p:nvSpPr>
            <p:spPr bwMode="gray">
              <a:xfrm>
                <a:off x="2338" y="1939"/>
                <a:ext cx="1095" cy="1096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9" name="Oval 170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Text Box 209"/>
            <p:cNvSpPr txBox="1">
              <a:spLocks noChangeArrowheads="1"/>
            </p:cNvSpPr>
            <p:nvPr/>
          </p:nvSpPr>
          <p:spPr bwMode="auto">
            <a:xfrm>
              <a:off x="1746" y="1513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4" name="Group 214"/>
          <p:cNvGrpSpPr>
            <a:grpSpLocks/>
          </p:cNvGrpSpPr>
          <p:nvPr/>
        </p:nvGrpSpPr>
        <p:grpSpPr bwMode="auto">
          <a:xfrm>
            <a:off x="2597082" y="3081171"/>
            <a:ext cx="611188" cy="611187"/>
            <a:chOff x="1928" y="1979"/>
            <a:chExt cx="385" cy="385"/>
          </a:xfrm>
        </p:grpSpPr>
        <p:grpSp>
          <p:nvGrpSpPr>
            <p:cNvPr id="5" name="Group 171"/>
            <p:cNvGrpSpPr>
              <a:grpSpLocks/>
            </p:cNvGrpSpPr>
            <p:nvPr/>
          </p:nvGrpSpPr>
          <p:grpSpPr bwMode="auto">
            <a:xfrm>
              <a:off x="1928" y="1979"/>
              <a:ext cx="385" cy="385"/>
              <a:chOff x="2078" y="1680"/>
              <a:chExt cx="1615" cy="1615"/>
            </a:xfrm>
          </p:grpSpPr>
          <p:sp>
            <p:nvSpPr>
              <p:cNvPr id="83" name="Oval 172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Oval 173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Oval 174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6" name="Oval 175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Oval 176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8" name="Oval 177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48BE67"/>
                  </a:gs>
                  <a:gs pos="100000">
                    <a:srgbClr val="235C32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2" name="Text Box 211"/>
            <p:cNvSpPr txBox="1">
              <a:spLocks noChangeArrowheads="1"/>
            </p:cNvSpPr>
            <p:nvPr/>
          </p:nvSpPr>
          <p:spPr bwMode="auto">
            <a:xfrm>
              <a:off x="1950" y="2056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sp>
        <p:nvSpPr>
          <p:cNvPr id="89" name="AutoShape 205"/>
          <p:cNvSpPr>
            <a:spLocks noChangeArrowheads="1"/>
          </p:cNvSpPr>
          <p:nvPr/>
        </p:nvSpPr>
        <p:spPr bwMode="gray">
          <a:xfrm>
            <a:off x="3488690" y="4021279"/>
            <a:ext cx="521493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的应用</a:t>
            </a:r>
            <a:endParaRPr kumimoji="0" lang="zh-CN" altLang="en-US" sz="20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6" name="Group 215"/>
          <p:cNvGrpSpPr>
            <a:grpSpLocks/>
          </p:cNvGrpSpPr>
          <p:nvPr/>
        </p:nvGrpSpPr>
        <p:grpSpPr bwMode="auto">
          <a:xfrm>
            <a:off x="2671128" y="4032074"/>
            <a:ext cx="611187" cy="611187"/>
            <a:chOff x="1995" y="2614"/>
            <a:chExt cx="385" cy="385"/>
          </a:xfrm>
        </p:grpSpPr>
        <p:grpSp>
          <p:nvGrpSpPr>
            <p:cNvPr id="7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93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6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0F5368"/>
                  </a:gs>
                </a:gsLst>
                <a:lin ang="54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" name="Oval 184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10576D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2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sp>
        <p:nvSpPr>
          <p:cNvPr id="100" name="AutoShape 203"/>
          <p:cNvSpPr>
            <a:spLocks noChangeArrowheads="1"/>
          </p:cNvSpPr>
          <p:nvPr/>
        </p:nvSpPr>
        <p:spPr bwMode="gray">
          <a:xfrm>
            <a:off x="3429467" y="3072916"/>
            <a:ext cx="5224461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的内容</a:t>
            </a:r>
          </a:p>
        </p:txBody>
      </p:sp>
      <p:grpSp>
        <p:nvGrpSpPr>
          <p:cNvPr id="8" name="Group 215"/>
          <p:cNvGrpSpPr>
            <a:grpSpLocks/>
          </p:cNvGrpSpPr>
          <p:nvPr/>
        </p:nvGrpSpPr>
        <p:grpSpPr bwMode="auto">
          <a:xfrm>
            <a:off x="2328228" y="4885631"/>
            <a:ext cx="611187" cy="611187"/>
            <a:chOff x="1995" y="2614"/>
            <a:chExt cx="385" cy="385"/>
          </a:xfrm>
        </p:grpSpPr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104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7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54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9" name="Oval 184"/>
              <p:cNvSpPr>
                <a:spLocks noChangeArrowheads="1"/>
              </p:cNvSpPr>
              <p:nvPr/>
            </p:nvSpPr>
            <p:spPr bwMode="gray">
              <a:xfrm>
                <a:off x="2337" y="1912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3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 smtClean="0">
                  <a:solidFill>
                    <a:srgbClr val="000000"/>
                  </a:solidFill>
                </a:rPr>
                <a:t>4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AutoShape 205"/>
          <p:cNvSpPr>
            <a:spLocks noChangeArrowheads="1"/>
          </p:cNvSpPr>
          <p:nvPr/>
        </p:nvSpPr>
        <p:spPr bwMode="gray">
          <a:xfrm>
            <a:off x="3371622" y="4990147"/>
            <a:ext cx="521493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</a:t>
            </a:r>
          </a:p>
        </p:txBody>
      </p:sp>
      <p:sp>
        <p:nvSpPr>
          <p:cNvPr id="45" name="AutoShape 203"/>
          <p:cNvSpPr>
            <a:spLocks noChangeArrowheads="1"/>
          </p:cNvSpPr>
          <p:nvPr/>
        </p:nvSpPr>
        <p:spPr bwMode="gray">
          <a:xfrm>
            <a:off x="3383802" y="2175543"/>
            <a:ext cx="5286375" cy="5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的概念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3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485421" y="1749714"/>
            <a:ext cx="5116482" cy="3861814"/>
          </a:xfrm>
          <a:ln algn="ctr">
            <a:solidFill>
              <a:schemeClr val="accent1"/>
            </a:solidFill>
          </a:ln>
          <a:effectLst>
            <a:outerShdw dist="139700" dir="2700000" algn="tl" rotWithShape="0">
              <a:srgbClr val="333333">
                <a:alpha val="64999"/>
              </a:srgbClr>
            </a:outerShdw>
          </a:effectLst>
        </p:spPr>
      </p:pic>
      <p:sp>
        <p:nvSpPr>
          <p:cNvPr id="3891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布局虚拟</a:t>
            </a: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subTitle" idx="15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zh-CN" altLang="zh-CN" sz="1700" smtClean="0"/>
          </a:p>
          <a:p>
            <a:pPr lvl="1" eaLnBrk="1" hangingPunct="1"/>
            <a:endParaRPr lang="zh-CN" altLang="en-GB" sz="1600" b="1" smtClean="0"/>
          </a:p>
        </p:txBody>
      </p:sp>
      <p:sp>
        <p:nvSpPr>
          <p:cNvPr id="778244" name="Rectangle 4"/>
          <p:cNvSpPr>
            <a:spLocks noChangeArrowheads="1"/>
          </p:cNvSpPr>
          <p:nvPr/>
        </p:nvSpPr>
        <p:spPr bwMode="auto">
          <a:xfrm>
            <a:off x="6027738" y="1752600"/>
            <a:ext cx="28194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用于：</a:t>
            </a:r>
            <a:r>
              <a:rPr lang="en-GB" altLang="zh-CN" sz="1300" dirty="0">
                <a:solidFill>
                  <a:srgbClr val="0000CC"/>
                </a:solidFill>
                <a:latin typeface="Arial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座舱布局定义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(</a:t>
            </a: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空间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,…)</a:t>
            </a:r>
            <a:endParaRPr lang="zh-CN" altLang="en-GB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操控面板 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(GUI)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系统安装位置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 (</a:t>
            </a: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座椅，紧急通道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,…)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认证 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(</a:t>
            </a: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一般设备认证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en-GB" altLang="zh-CN" sz="1300" dirty="0">
                <a:solidFill>
                  <a:schemeClr val="accent1"/>
                </a:solidFill>
                <a:latin typeface="Arial" charset="0"/>
              </a:rPr>
              <a:t>	</a:t>
            </a: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7200" y="5886450"/>
            <a:ext cx="8348663" cy="396875"/>
            <a:chOff x="288" y="3772"/>
            <a:chExt cx="5259" cy="250"/>
          </a:xfrm>
        </p:grpSpPr>
        <p:sp>
          <p:nvSpPr>
            <p:cNvPr id="38923" name="Text Box 6"/>
            <p:cNvSpPr txBox="1">
              <a:spLocks noChangeArrowheads="1"/>
            </p:cNvSpPr>
            <p:nvPr/>
          </p:nvSpPr>
          <p:spPr bwMode="auto">
            <a:xfrm>
              <a:off x="662" y="3772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对不同的布局方案进行虚拟仿真，以进行评审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38924" name="AutoShape 7"/>
            <p:cNvSpPr>
              <a:spLocks noChangeArrowheads="1"/>
            </p:cNvSpPr>
            <p:nvPr/>
          </p:nvSpPr>
          <p:spPr bwMode="auto">
            <a:xfrm>
              <a:off x="288" y="377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sp>
        <p:nvSpPr>
          <p:cNvPr id="778248" name="Rectangle 8"/>
          <p:cNvSpPr>
            <a:spLocks noChangeArrowheads="1"/>
          </p:cNvSpPr>
          <p:nvPr/>
        </p:nvSpPr>
        <p:spPr bwMode="auto">
          <a:xfrm>
            <a:off x="6027738" y="3962400"/>
            <a:ext cx="2819400" cy="1676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优化座舱内部布置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能够对性能、安全性和舒适性综合在一起考虑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结构装配</a:t>
            </a:r>
          </a:p>
        </p:txBody>
      </p:sp>
      <p:sp>
        <p:nvSpPr>
          <p:cNvPr id="779268" name="Rectangle 4"/>
          <p:cNvSpPr>
            <a:spLocks noChangeArrowheads="1"/>
          </p:cNvSpPr>
          <p:nvPr/>
        </p:nvSpPr>
        <p:spPr bwMode="auto">
          <a:xfrm>
            <a:off x="6027738" y="1752600"/>
            <a:ext cx="28194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提供虚拟的装配环境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在产生工程图与开始设计子装配前之前校验装配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验证 结构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/</a:t>
            </a: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结构 和 结构</a:t>
            </a:r>
            <a:r>
              <a:rPr lang="en-GB" altLang="zh-CN" sz="1400" dirty="0">
                <a:solidFill>
                  <a:srgbClr val="0000CC"/>
                </a:solidFill>
                <a:latin typeface="Arial" charset="0"/>
              </a:rPr>
              <a:t>/</a:t>
            </a: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系统 之间的界面</a:t>
            </a:r>
          </a:p>
        </p:txBody>
      </p:sp>
      <p:sp>
        <p:nvSpPr>
          <p:cNvPr id="779269" name="Rectangle 5"/>
          <p:cNvSpPr>
            <a:spLocks noChangeArrowheads="1"/>
          </p:cNvSpPr>
          <p:nvPr/>
        </p:nvSpPr>
        <p:spPr bwMode="auto">
          <a:xfrm>
            <a:off x="6027738" y="4114800"/>
            <a:ext cx="2832100" cy="16383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益处：</a:t>
            </a:r>
            <a:endParaRPr lang="en-GB" altLang="zh-CN" b="1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没有物理样机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对问题可视化，从而取得更好的理解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减少不同团队之间的工作包之间出现问题的风险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95300" y="5880100"/>
            <a:ext cx="8310563" cy="409575"/>
            <a:chOff x="312" y="3736"/>
            <a:chExt cx="5235" cy="258"/>
          </a:xfrm>
        </p:grpSpPr>
        <p:sp>
          <p:nvSpPr>
            <p:cNvPr id="5131" name="Text Box 10"/>
            <p:cNvSpPr txBox="1">
              <a:spLocks noChangeArrowheads="1"/>
            </p:cNvSpPr>
            <p:nvPr/>
          </p:nvSpPr>
          <p:spPr bwMode="auto">
            <a:xfrm>
              <a:off x="662" y="3744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即使在极其复杂的协同工作之间，也能递交出高质量的装配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5132" name="AutoShape 11"/>
            <p:cNvSpPr>
              <a:spLocks noChangeArrowheads="1"/>
            </p:cNvSpPr>
            <p:nvPr/>
          </p:nvSpPr>
          <p:spPr bwMode="auto">
            <a:xfrm>
              <a:off x="312" y="373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pic>
        <p:nvPicPr>
          <p:cNvPr id="480262" name="Picture 6" descr="submarine-4vws-hoops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14450" y="2530475"/>
            <a:ext cx="4262438" cy="30130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graphicFrame>
        <p:nvGraphicFramePr>
          <p:cNvPr id="5122" name="Object 7"/>
          <p:cNvGraphicFramePr>
            <a:graphicFrameLocks noChangeAspect="1"/>
          </p:cNvGraphicFramePr>
          <p:nvPr/>
        </p:nvGraphicFramePr>
        <p:xfrm>
          <a:off x="0" y="1447800"/>
          <a:ext cx="4122738" cy="3092450"/>
        </p:xfrm>
        <a:graphic>
          <a:graphicData uri="http://schemas.openxmlformats.org/presentationml/2006/ole">
            <p:oleObj spid="_x0000_s153602" name="Image Photo Editor" r:id="rId4" imgW="9752381" imgH="7314286" progId="">
              <p:embed/>
            </p:oleObj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应力分析</a:t>
            </a:r>
          </a:p>
        </p:txBody>
      </p:sp>
      <p:sp>
        <p:nvSpPr>
          <p:cNvPr id="780292" name="Rectangle 4"/>
          <p:cNvSpPr>
            <a:spLocks noChangeArrowheads="1"/>
          </p:cNvSpPr>
          <p:nvPr/>
        </p:nvSpPr>
        <p:spPr bwMode="auto">
          <a:xfrm>
            <a:off x="6027738" y="1752600"/>
            <a:ext cx="28194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  <a:r>
              <a:rPr lang="en-GB" altLang="zh-CN" dirty="0">
                <a:solidFill>
                  <a:srgbClr val="0000CC"/>
                </a:solidFill>
                <a:latin typeface="Arial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应力设计参考模型被用来作为有限元分析结果的参考。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400" b="1" dirty="0">
              <a:solidFill>
                <a:schemeClr val="accent1"/>
              </a:solidFill>
              <a:latin typeface="Arial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82600" y="5930900"/>
            <a:ext cx="8323263" cy="409575"/>
            <a:chOff x="304" y="3736"/>
            <a:chExt cx="5243" cy="258"/>
          </a:xfrm>
        </p:grpSpPr>
        <p:sp>
          <p:nvSpPr>
            <p:cNvPr id="6156" name="Text Box 6"/>
            <p:cNvSpPr txBox="1">
              <a:spLocks noChangeArrowheads="1"/>
            </p:cNvSpPr>
            <p:nvPr/>
          </p:nvSpPr>
          <p:spPr bwMode="auto">
            <a:xfrm>
              <a:off x="662" y="3744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更早的进行应力分析，以评价结构设计结果。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6157" name="AutoShape 7"/>
            <p:cNvSpPr>
              <a:spLocks noChangeArrowheads="1"/>
            </p:cNvSpPr>
            <p:nvPr/>
          </p:nvSpPr>
          <p:spPr bwMode="auto">
            <a:xfrm>
              <a:off x="304" y="373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sp>
        <p:nvSpPr>
          <p:cNvPr id="780296" name="Rectangle 8"/>
          <p:cNvSpPr>
            <a:spLocks noChangeArrowheads="1"/>
          </p:cNvSpPr>
          <p:nvPr/>
        </p:nvSpPr>
        <p:spPr bwMode="auto">
          <a:xfrm>
            <a:off x="6027738" y="3733800"/>
            <a:ext cx="2819400" cy="19050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减少有限元分析的交付时间，从而更好的优化产品重量；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辅助进行最佳方案的选择。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buFont typeface="Webdings" pitchFamily="18" charset="2"/>
              <a:buNone/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343300" y="1676400"/>
          <a:ext cx="5410200" cy="3430588"/>
        </p:xfrm>
        <a:graphic>
          <a:graphicData uri="http://schemas.openxmlformats.org/presentationml/2006/ole">
            <p:oleObj spid="_x0000_s154626" name="Image Photo Editor" r:id="rId3" imgW="10278910" imgH="6516010" progId="">
              <p:embed/>
            </p:oleObj>
          </a:graphicData>
        </a:graphic>
      </p:graphicFrame>
      <p:graphicFrame>
        <p:nvGraphicFramePr>
          <p:cNvPr id="6147" name="Object 12"/>
          <p:cNvGraphicFramePr>
            <a:graphicFrameLocks noChangeAspect="1"/>
          </p:cNvGraphicFramePr>
          <p:nvPr/>
        </p:nvGraphicFramePr>
        <p:xfrm>
          <a:off x="429125" y="3571775"/>
          <a:ext cx="3200400" cy="2106613"/>
        </p:xfrm>
        <a:graphic>
          <a:graphicData uri="http://schemas.openxmlformats.org/presentationml/2006/ole">
            <p:oleObj spid="_x0000_s154627" name="Image Photo Editor" r:id="rId4" imgW="8838095" imgH="6428571" progId="">
              <p:embed/>
            </p:oleObj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系统安装</a:t>
            </a:r>
          </a:p>
        </p:txBody>
      </p:sp>
      <p:sp>
        <p:nvSpPr>
          <p:cNvPr id="39940" name="Rectangle 2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2341" name="Rectangle 5"/>
          <p:cNvSpPr>
            <a:spLocks noChangeArrowheads="1"/>
          </p:cNvSpPr>
          <p:nvPr/>
        </p:nvSpPr>
        <p:spPr bwMode="auto">
          <a:xfrm>
            <a:off x="6027738" y="1752600"/>
            <a:ext cx="28194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  <a:endParaRPr lang="en-GB" b="1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定义系统安装</a:t>
            </a:r>
            <a:endParaRPr lang="zh-CN" sz="1400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区域安全性分析</a:t>
            </a:r>
            <a:r>
              <a:rPr lang="zh-CN" sz="1400" noProof="1">
                <a:solidFill>
                  <a:srgbClr val="0000CC"/>
                </a:solidFill>
                <a:latin typeface="Arial" charset="0"/>
              </a:rPr>
              <a:t> (</a:t>
            </a: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考虑技术指导符合性分析</a:t>
            </a:r>
            <a:r>
              <a:rPr lang="zh-CN" sz="1400" noProof="1">
                <a:solidFill>
                  <a:srgbClr val="0000CC"/>
                </a:solidFill>
                <a:latin typeface="Arial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柔性分析</a:t>
            </a:r>
            <a:endParaRPr 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在各功能性系统内部检测干涉</a:t>
            </a:r>
            <a:r>
              <a:rPr lang="zh-CN" sz="1200" b="1" noProof="1">
                <a:solidFill>
                  <a:schemeClr val="accent1"/>
                </a:solidFill>
                <a:latin typeface="Arial" charset="0"/>
              </a:rPr>
              <a:t>	</a:t>
            </a:r>
          </a:p>
        </p:txBody>
      </p:sp>
      <p:sp>
        <p:nvSpPr>
          <p:cNvPr id="782342" name="Rectangle 6"/>
          <p:cNvSpPr>
            <a:spLocks noChangeArrowheads="1"/>
          </p:cNvSpPr>
          <p:nvPr/>
        </p:nvSpPr>
        <p:spPr bwMode="auto">
          <a:xfrm>
            <a:off x="6027738" y="4038600"/>
            <a:ext cx="2819400" cy="17272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在一个区域内，更好的集成多个系统</a:t>
            </a:r>
            <a:endParaRPr lang="zh-CN" sz="1400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通过装配模拟，减少未来发生干涉的风险</a:t>
            </a:r>
            <a:endParaRPr lang="zh-CN" sz="1400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提高设计质量</a:t>
            </a:r>
            <a:endParaRPr 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50850" y="5994400"/>
            <a:ext cx="7754938" cy="717550"/>
            <a:chOff x="284" y="3776"/>
            <a:chExt cx="4885" cy="452"/>
          </a:xfrm>
        </p:grpSpPr>
        <p:sp>
          <p:nvSpPr>
            <p:cNvPr id="39954" name="Text Box 9"/>
            <p:cNvSpPr txBox="1">
              <a:spLocks noChangeArrowheads="1"/>
            </p:cNvSpPr>
            <p:nvPr/>
          </p:nvSpPr>
          <p:spPr bwMode="auto">
            <a:xfrm>
              <a:off x="284" y="3786"/>
              <a:ext cx="4885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71500" lvl="1">
                <a:spcBef>
                  <a:spcPct val="0"/>
                </a:spcBef>
              </a:pPr>
              <a:r>
                <a:rPr lang="zh-CN" altLang="en-US" sz="2000" b="1">
                  <a:solidFill>
                    <a:schemeClr val="folHlink"/>
                  </a:solidFill>
                  <a:latin typeface="宋体" pitchFamily="2" charset="-122"/>
                </a:rPr>
                <a:t>提高设计质量，减少因为定制而产生的交付时间</a:t>
              </a:r>
              <a:endParaRPr lang="en-GB" altLang="zh-CN" sz="2000">
                <a:latin typeface="宋体" pitchFamily="2" charset="-122"/>
              </a:endParaRPr>
            </a:p>
            <a:p>
              <a:pPr marL="571500" lvl="1">
                <a:spcBef>
                  <a:spcPct val="0"/>
                </a:spcBef>
              </a:pPr>
              <a:endParaRPr lang="zh-CN" altLang="en-GB" sz="2000" b="1">
                <a:solidFill>
                  <a:schemeClr val="folHlink"/>
                </a:solidFill>
              </a:endParaRPr>
            </a:p>
          </p:txBody>
        </p:sp>
        <p:sp>
          <p:nvSpPr>
            <p:cNvPr id="39955" name="AutoShape 10"/>
            <p:cNvSpPr>
              <a:spLocks noChangeArrowheads="1"/>
            </p:cNvSpPr>
            <p:nvPr/>
          </p:nvSpPr>
          <p:spPr bwMode="auto">
            <a:xfrm>
              <a:off x="288" y="377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sp>
        <p:nvSpPr>
          <p:cNvPr id="39946" name="AutoShape 18"/>
          <p:cNvSpPr>
            <a:spLocks noChangeAspect="1" noChangeArrowheads="1" noTextEdit="1"/>
          </p:cNvSpPr>
          <p:nvPr/>
        </p:nvSpPr>
        <p:spPr bwMode="auto">
          <a:xfrm>
            <a:off x="1643063" y="3273425"/>
            <a:ext cx="51689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7" name="Rectangle 24"/>
          <p:cNvSpPr>
            <a:spLocks noChangeArrowheads="1"/>
          </p:cNvSpPr>
          <p:nvPr/>
        </p:nvSpPr>
        <p:spPr bwMode="auto">
          <a:xfrm>
            <a:off x="1630363" y="7037388"/>
            <a:ext cx="39846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8" name="Rectangle 25"/>
          <p:cNvSpPr>
            <a:spLocks noChangeArrowheads="1"/>
          </p:cNvSpPr>
          <p:nvPr/>
        </p:nvSpPr>
        <p:spPr bwMode="auto">
          <a:xfrm>
            <a:off x="1684338" y="7059613"/>
            <a:ext cx="476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500" b="1">
                <a:solidFill>
                  <a:srgbClr val="86A9C0"/>
                </a:solidFill>
                <a:latin typeface="Times New Roman" pitchFamily="18" charset="0"/>
              </a:rPr>
              <a:t>©</a:t>
            </a:r>
            <a:endParaRPr lang="en-US" altLang="zh-CN"/>
          </a:p>
        </p:txBody>
      </p:sp>
      <p:sp>
        <p:nvSpPr>
          <p:cNvPr id="39949" name="Rectangle 26"/>
          <p:cNvSpPr>
            <a:spLocks noChangeArrowheads="1"/>
          </p:cNvSpPr>
          <p:nvPr/>
        </p:nvSpPr>
        <p:spPr bwMode="auto">
          <a:xfrm>
            <a:off x="1749425" y="7059613"/>
            <a:ext cx="14287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500" b="1">
                <a:solidFill>
                  <a:srgbClr val="86A9C0"/>
                </a:solidFill>
                <a:latin typeface="Times New Roman" pitchFamily="18" charset="0"/>
              </a:rPr>
              <a:t>2000 </a:t>
            </a:r>
            <a:endParaRPr lang="en-US" altLang="zh-CN"/>
          </a:p>
        </p:txBody>
      </p:sp>
      <p:sp>
        <p:nvSpPr>
          <p:cNvPr id="39950" name="Rectangle 27"/>
          <p:cNvSpPr>
            <a:spLocks noChangeArrowheads="1"/>
          </p:cNvSpPr>
          <p:nvPr/>
        </p:nvSpPr>
        <p:spPr bwMode="auto">
          <a:xfrm>
            <a:off x="1893888" y="7059613"/>
            <a:ext cx="127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500" b="1">
                <a:solidFill>
                  <a:srgbClr val="86A9C0"/>
                </a:solidFill>
                <a:latin typeface="Times New Roman" pitchFamily="18" charset="0"/>
              </a:rPr>
              <a:t>PTC</a:t>
            </a:r>
            <a:endParaRPr lang="en-US" altLang="zh-CN"/>
          </a:p>
        </p:txBody>
      </p:sp>
      <p:sp>
        <p:nvSpPr>
          <p:cNvPr id="39951" name="Rectangle 28"/>
          <p:cNvSpPr>
            <a:spLocks noChangeArrowheads="1"/>
          </p:cNvSpPr>
          <p:nvPr/>
        </p:nvSpPr>
        <p:spPr bwMode="auto">
          <a:xfrm>
            <a:off x="6632575" y="7037388"/>
            <a:ext cx="1809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Rectangle 29"/>
          <p:cNvSpPr>
            <a:spLocks noChangeArrowheads="1"/>
          </p:cNvSpPr>
          <p:nvPr/>
        </p:nvSpPr>
        <p:spPr bwMode="auto">
          <a:xfrm>
            <a:off x="6696075" y="7059613"/>
            <a:ext cx="635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500" b="1">
                <a:solidFill>
                  <a:srgbClr val="141F26"/>
                </a:solidFill>
                <a:latin typeface="Times New Roman" pitchFamily="18" charset="0"/>
              </a:rPr>
              <a:t>51</a:t>
            </a:r>
            <a:endParaRPr lang="en-US" altLang="zh-CN"/>
          </a:p>
        </p:txBody>
      </p:sp>
      <p:pic>
        <p:nvPicPr>
          <p:cNvPr id="39953" name="Picture 30"/>
          <p:cNvPicPr>
            <a:picLocks noChangeAspect="1" noChangeArrowheads="1"/>
          </p:cNvPicPr>
          <p:nvPr/>
        </p:nvPicPr>
        <p:blipFill>
          <a:blip r:embed="rId2" cstate="screen"/>
          <a:srcRect l="17113" t="5217" r="5266" b="5797"/>
          <a:stretch>
            <a:fillRect/>
          </a:stretch>
        </p:blipFill>
        <p:spPr bwMode="auto">
          <a:xfrm>
            <a:off x="419100" y="1727200"/>
            <a:ext cx="5241925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固定支架</a:t>
            </a:r>
          </a:p>
        </p:txBody>
      </p:sp>
      <p:sp>
        <p:nvSpPr>
          <p:cNvPr id="815107" name="Rectangle 3"/>
          <p:cNvSpPr>
            <a:spLocks noChangeArrowheads="1"/>
          </p:cNvSpPr>
          <p:nvPr/>
        </p:nvSpPr>
        <p:spPr bwMode="auto">
          <a:xfrm>
            <a:off x="6027738" y="1676400"/>
            <a:ext cx="2963862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在系统和结构设计师之间建立联系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提高定义固定支架的质量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通过系统工程师的主动工作，保证系统和结构之间界面的统一</a:t>
            </a:r>
            <a:endParaRPr lang="zh-CN" sz="1400" noProof="1">
              <a:solidFill>
                <a:srgbClr val="0000CC"/>
              </a:solidFill>
              <a:latin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300" y="5943600"/>
            <a:ext cx="8310563" cy="396875"/>
            <a:chOff x="312" y="3744"/>
            <a:chExt cx="5235" cy="250"/>
          </a:xfrm>
        </p:grpSpPr>
        <p:sp>
          <p:nvSpPr>
            <p:cNvPr id="40973" name="Text Box 5"/>
            <p:cNvSpPr txBox="1">
              <a:spLocks noChangeArrowheads="1"/>
            </p:cNvSpPr>
            <p:nvPr/>
          </p:nvSpPr>
          <p:spPr bwMode="auto">
            <a:xfrm>
              <a:off x="662" y="3744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通过结构和系统相互完美的兼容，来提高设计质量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40974" name="AutoShape 6"/>
            <p:cNvSpPr>
              <a:spLocks noChangeArrowheads="1"/>
            </p:cNvSpPr>
            <p:nvPr/>
          </p:nvSpPr>
          <p:spPr bwMode="auto">
            <a:xfrm>
              <a:off x="312" y="3744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sp>
        <p:nvSpPr>
          <p:cNvPr id="815111" name="Rectangle 7"/>
          <p:cNvSpPr>
            <a:spLocks noChangeArrowheads="1"/>
          </p:cNvSpPr>
          <p:nvPr/>
        </p:nvSpPr>
        <p:spPr bwMode="auto">
          <a:xfrm>
            <a:off x="6027738" y="4191000"/>
            <a:ext cx="2963862" cy="1447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避免由于设计质量带来的大量返工</a:t>
            </a:r>
            <a:endParaRPr lang="en-US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保证固定支架的定义质量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0968" name="Picture 9" descr="sf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9425" y="1771650"/>
            <a:ext cx="2492375" cy="3856038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0969" name="Picture 10" descr="fixedbrackets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971800" y="1774825"/>
            <a:ext cx="2649538" cy="38735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0970" name="Oval 11"/>
          <p:cNvSpPr>
            <a:spLocks noChangeArrowheads="1"/>
          </p:cNvSpPr>
          <p:nvPr/>
        </p:nvSpPr>
        <p:spPr bwMode="auto">
          <a:xfrm>
            <a:off x="1143000" y="2971800"/>
            <a:ext cx="762000" cy="10668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1" name="Oval 12"/>
          <p:cNvSpPr>
            <a:spLocks noChangeArrowheads="1"/>
          </p:cNvSpPr>
          <p:nvPr/>
        </p:nvSpPr>
        <p:spPr bwMode="auto">
          <a:xfrm>
            <a:off x="3505200" y="2405063"/>
            <a:ext cx="533400" cy="7620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12"/>
          <p:cNvGraphicFramePr>
            <a:graphicFrameLocks noChangeAspect="1"/>
          </p:cNvGraphicFramePr>
          <p:nvPr>
            <p:ph idx="1"/>
          </p:nvPr>
        </p:nvGraphicFramePr>
        <p:xfrm>
          <a:off x="454861" y="1775745"/>
          <a:ext cx="5166292" cy="3855033"/>
        </p:xfrm>
        <a:graphic>
          <a:graphicData uri="http://schemas.openxmlformats.org/presentationml/2006/ole">
            <p:oleObj spid="_x0000_s155650" name="图片" r:id="rId3" imgW="7168980" imgH="4720934" progId="StaticMetafile">
              <p:embed/>
            </p:oleObj>
          </a:graphicData>
        </a:graphic>
      </p:graphicFrame>
      <p:sp>
        <p:nvSpPr>
          <p:cNvPr id="717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边境检查</a:t>
            </a:r>
          </a:p>
        </p:txBody>
      </p:sp>
      <p:sp>
        <p:nvSpPr>
          <p:cNvPr id="804867" name="Rectangle 3"/>
          <p:cNvSpPr>
            <a:spLocks noChangeArrowheads="1"/>
          </p:cNvSpPr>
          <p:nvPr/>
        </p:nvSpPr>
        <p:spPr bwMode="auto">
          <a:xfrm>
            <a:off x="6027738" y="1752600"/>
            <a:ext cx="28194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  <a:endParaRPr lang="en-GB" b="1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 smtClean="0">
                <a:solidFill>
                  <a:srgbClr val="0000CC"/>
                </a:solidFill>
                <a:latin typeface="Arial" charset="0"/>
              </a:rPr>
              <a:t>检查</a:t>
            </a:r>
            <a:r>
              <a:rPr lang="zh-CN" altLang="en-US" sz="1400" dirty="0" smtClean="0">
                <a:solidFill>
                  <a:srgbClr val="0000CC"/>
                </a:solidFill>
              </a:rPr>
              <a:t>参研单位</a:t>
            </a:r>
            <a:r>
              <a:rPr lang="zh-CN" altLang="en-US" sz="1400" dirty="0" smtClean="0">
                <a:solidFill>
                  <a:srgbClr val="0000CC"/>
                </a:solidFill>
                <a:latin typeface="Arial" charset="0"/>
              </a:rPr>
              <a:t>之间</a:t>
            </a: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设计结果的边境</a:t>
            </a:r>
            <a:endParaRPr lang="zh-CN" altLang="zh-CN" sz="1400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考虑实际情况，进行公差和符合性的分析</a:t>
            </a:r>
            <a:endParaRPr 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sz="1100" b="1" noProof="1">
                <a:solidFill>
                  <a:schemeClr val="accent1"/>
                </a:solidFill>
                <a:latin typeface="Arial" charset="0"/>
              </a:rPr>
              <a:t>	</a:t>
            </a:r>
          </a:p>
        </p:txBody>
      </p:sp>
      <p:sp>
        <p:nvSpPr>
          <p:cNvPr id="804868" name="Rectangle 4"/>
          <p:cNvSpPr>
            <a:spLocks noChangeArrowheads="1"/>
          </p:cNvSpPr>
          <p:nvPr/>
        </p:nvSpPr>
        <p:spPr bwMode="auto">
          <a:xfrm>
            <a:off x="6027738" y="4038600"/>
            <a:ext cx="2819400" cy="16002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及早发现界面不匹配的问题，减少重大问题发生的风险</a:t>
            </a:r>
            <a:endParaRPr lang="zh-CN" sz="1400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提高设计协作能力</a:t>
            </a:r>
            <a:endParaRPr 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0850" y="5994400"/>
            <a:ext cx="7754938" cy="717550"/>
            <a:chOff x="284" y="3776"/>
            <a:chExt cx="4885" cy="452"/>
          </a:xfrm>
        </p:grpSpPr>
        <p:sp>
          <p:nvSpPr>
            <p:cNvPr id="7178" name="Text Box 7"/>
            <p:cNvSpPr txBox="1">
              <a:spLocks noChangeArrowheads="1"/>
            </p:cNvSpPr>
            <p:nvPr/>
          </p:nvSpPr>
          <p:spPr bwMode="auto">
            <a:xfrm>
              <a:off x="284" y="3786"/>
              <a:ext cx="4885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71500" lvl="1">
                <a:spcBef>
                  <a:spcPct val="0"/>
                </a:spcBef>
              </a:pPr>
              <a:r>
                <a:rPr lang="zh-CN" altLang="en-US" sz="2000" b="1">
                  <a:solidFill>
                    <a:schemeClr val="folHlink"/>
                  </a:solidFill>
                  <a:latin typeface="宋体" pitchFamily="2" charset="-122"/>
                </a:rPr>
                <a:t>提高企业间的协作能力，提高设计质量</a:t>
              </a:r>
              <a:endParaRPr lang="en-GB" altLang="zh-CN" sz="2000">
                <a:latin typeface="宋体" pitchFamily="2" charset="-122"/>
              </a:endParaRPr>
            </a:p>
            <a:p>
              <a:pPr marL="571500" lvl="1">
                <a:spcBef>
                  <a:spcPct val="0"/>
                </a:spcBef>
              </a:pPr>
              <a:endParaRPr lang="zh-CN" altLang="en-GB" sz="2000" b="1">
                <a:solidFill>
                  <a:schemeClr val="folHlink"/>
                </a:solidFill>
              </a:endParaRPr>
            </a:p>
          </p:txBody>
        </p:sp>
        <p:sp>
          <p:nvSpPr>
            <p:cNvPr id="7179" name="AutoShape 8"/>
            <p:cNvSpPr>
              <a:spLocks noChangeArrowheads="1"/>
            </p:cNvSpPr>
            <p:nvPr/>
          </p:nvSpPr>
          <p:spPr bwMode="auto">
            <a:xfrm>
              <a:off x="288" y="377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5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拆装仿真</a:t>
            </a:r>
          </a:p>
        </p:txBody>
      </p:sp>
      <p:pic>
        <p:nvPicPr>
          <p:cNvPr id="41994" name="Picture 20" descr="anim_003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471638" y="3484345"/>
            <a:ext cx="2483317" cy="2189386"/>
          </a:xfrm>
          <a:noFill/>
        </p:spPr>
      </p:pic>
      <p:sp>
        <p:nvSpPr>
          <p:cNvPr id="783364" name="Rectangle 4"/>
          <p:cNvSpPr>
            <a:spLocks noChangeArrowheads="1"/>
          </p:cNvSpPr>
          <p:nvPr/>
        </p:nvSpPr>
        <p:spPr bwMode="auto">
          <a:xfrm>
            <a:off x="6027738" y="1752600"/>
            <a:ext cx="28194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拆装研究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在考虑维护性要求的基础上进行系统安装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300" dirty="0">
              <a:solidFill>
                <a:schemeClr val="accent1"/>
              </a:solidFill>
              <a:latin typeface="Arial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20700" y="5930900"/>
            <a:ext cx="8285163" cy="409575"/>
            <a:chOff x="328" y="3736"/>
            <a:chExt cx="5219" cy="258"/>
          </a:xfrm>
        </p:grpSpPr>
        <p:sp>
          <p:nvSpPr>
            <p:cNvPr id="41996" name="Text Box 6"/>
            <p:cNvSpPr txBox="1">
              <a:spLocks noChangeArrowheads="1"/>
            </p:cNvSpPr>
            <p:nvPr/>
          </p:nvSpPr>
          <p:spPr bwMode="auto">
            <a:xfrm>
              <a:off x="662" y="3744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在考虑到未来装配和维护的同时，优化系统安装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41997" name="AutoShape 7"/>
            <p:cNvSpPr>
              <a:spLocks noChangeArrowheads="1"/>
            </p:cNvSpPr>
            <p:nvPr/>
          </p:nvSpPr>
          <p:spPr bwMode="auto">
            <a:xfrm>
              <a:off x="328" y="373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sp>
        <p:nvSpPr>
          <p:cNvPr id="783368" name="Rectangle 8"/>
          <p:cNvSpPr>
            <a:spLocks noChangeArrowheads="1"/>
          </p:cNvSpPr>
          <p:nvPr/>
        </p:nvSpPr>
        <p:spPr bwMode="auto">
          <a:xfrm>
            <a:off x="6027738" y="4114800"/>
            <a:ext cx="2819400" cy="15240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减少研究产品安装的时间，节省成本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避免重做的时间和人力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41991" name="Rectangle 9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992" name="Picture 10" descr="eec_normal"/>
          <p:cNvPicPr>
            <a:picLocks noChangeAspect="1" noChangeArrowheads="1"/>
          </p:cNvPicPr>
          <p:nvPr/>
        </p:nvPicPr>
        <p:blipFill>
          <a:blip r:embed="rId3" cstate="screen"/>
          <a:srcRect t="3877" r="3175" b="16667"/>
          <a:stretch>
            <a:fillRect/>
          </a:stretch>
        </p:blipFill>
        <p:spPr bwMode="auto">
          <a:xfrm>
            <a:off x="488950" y="1819175"/>
            <a:ext cx="3842418" cy="159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376" name="Picture 16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/>
          <a:stretch>
            <a:fillRect/>
          </a:stretch>
        </p:blipFill>
        <p:spPr>
          <a:xfrm>
            <a:off x="3060833" y="2820202"/>
            <a:ext cx="2519639" cy="2781701"/>
          </a:xfrm>
          <a:ln algn="ctr">
            <a:solidFill>
              <a:schemeClr val="accent1"/>
            </a:solidFill>
          </a:ln>
          <a:effectLst>
            <a:outerShdw dist="139700" dir="2700000" algn="tl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 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维护管理</a:t>
            </a:r>
          </a:p>
        </p:txBody>
      </p:sp>
      <p:sp>
        <p:nvSpPr>
          <p:cNvPr id="784388" name="Rectangle 4"/>
          <p:cNvSpPr>
            <a:spLocks noChangeArrowheads="1"/>
          </p:cNvSpPr>
          <p:nvPr/>
        </p:nvSpPr>
        <p:spPr bwMode="auto">
          <a:xfrm>
            <a:off x="5715000" y="1524000"/>
            <a:ext cx="3268663" cy="2514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生成维修文件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结构件和系统装置的清单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分析维修工具安装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分析结构件替换的可行性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将设计结果传送到维护设计的手册中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</p:txBody>
      </p:sp>
      <p:sp>
        <p:nvSpPr>
          <p:cNvPr id="784389" name="Rectangle 5"/>
          <p:cNvSpPr>
            <a:spLocks noChangeArrowheads="1"/>
          </p:cNvSpPr>
          <p:nvPr/>
        </p:nvSpPr>
        <p:spPr bwMode="auto">
          <a:xfrm>
            <a:off x="5715000" y="4191000"/>
            <a:ext cx="3276600" cy="1447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优化维护：设计通道的可能性，环境，维修成本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减少整体的维护时间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457200" y="1524000"/>
            <a:ext cx="5029200" cy="411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194" name="Object 7"/>
          <p:cNvGraphicFramePr>
            <a:graphicFrameLocks noChangeAspect="1"/>
          </p:cNvGraphicFramePr>
          <p:nvPr/>
        </p:nvGraphicFramePr>
        <p:xfrm>
          <a:off x="485530" y="1540041"/>
          <a:ext cx="4319665" cy="3542098"/>
        </p:xfrm>
        <a:graphic>
          <a:graphicData uri="http://schemas.openxmlformats.org/presentationml/2006/ole">
            <p:oleObj spid="_x0000_s156674" name="Image Photo Editor" r:id="rId3" imgW="16828571" imgH="13251125" progId="">
              <p:embed/>
            </p:oleObj>
          </a:graphicData>
        </a:graphic>
      </p:graphicFrame>
      <p:sp>
        <p:nvSpPr>
          <p:cNvPr id="8200" name="Oval 9"/>
          <p:cNvSpPr>
            <a:spLocks noChangeArrowheads="1"/>
          </p:cNvSpPr>
          <p:nvPr/>
        </p:nvSpPr>
        <p:spPr bwMode="auto">
          <a:xfrm>
            <a:off x="2819400" y="34290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57200" y="5816600"/>
            <a:ext cx="8653463" cy="446088"/>
            <a:chOff x="288" y="3664"/>
            <a:chExt cx="5451" cy="281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288" y="3664"/>
              <a:ext cx="5451" cy="281"/>
              <a:chOff x="120" y="3920"/>
              <a:chExt cx="5259" cy="272"/>
            </a:xfrm>
          </p:grpSpPr>
          <p:sp>
            <p:nvSpPr>
              <p:cNvPr id="8206" name="Text Box 12"/>
              <p:cNvSpPr txBox="1">
                <a:spLocks noChangeArrowheads="1"/>
              </p:cNvSpPr>
              <p:nvPr/>
            </p:nvSpPr>
            <p:spPr bwMode="auto">
              <a:xfrm>
                <a:off x="494" y="3920"/>
                <a:ext cx="488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30000"/>
                  </a:spcBef>
                  <a:buClr>
                    <a:schemeClr val="tx2"/>
                  </a:buClr>
                  <a:buSzPct val="105000"/>
                  <a:buFont typeface="Wingdings" pitchFamily="2" charset="2"/>
                  <a:buNone/>
                </a:pPr>
                <a:endParaRPr lang="en-US" altLang="zh-CN" sz="1800" b="1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8207" name="AutoShape 13"/>
              <p:cNvSpPr>
                <a:spLocks noChangeArrowheads="1"/>
              </p:cNvSpPr>
              <p:nvPr/>
            </p:nvSpPr>
            <p:spPr bwMode="auto">
              <a:xfrm>
                <a:off x="120" y="3952"/>
                <a:ext cx="328" cy="240"/>
              </a:xfrm>
              <a:custGeom>
                <a:avLst/>
                <a:gdLst>
                  <a:gd name="T0" fmla="*/ 246 w 21600"/>
                  <a:gd name="T1" fmla="*/ 0 h 21600"/>
                  <a:gd name="T2" fmla="*/ 0 w 21600"/>
                  <a:gd name="T3" fmla="*/ 120 h 21600"/>
                  <a:gd name="T4" fmla="*/ 246 w 21600"/>
                  <a:gd name="T5" fmla="*/ 240 h 21600"/>
                  <a:gd name="T6" fmla="*/ 328 w 21600"/>
                  <a:gd name="T7" fmla="*/ 12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59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fol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91775" tIns="45888" rIns="91775" bIns="45888" anchor="ctr"/>
              <a:lstStyle/>
              <a:p>
                <a:endParaRPr lang="zh-CN" altLang="en-US"/>
              </a:p>
            </p:txBody>
          </p:sp>
        </p:grpSp>
        <p:sp>
          <p:nvSpPr>
            <p:cNvPr id="8205" name="Text Box 14"/>
            <p:cNvSpPr txBox="1">
              <a:spLocks noChangeArrowheads="1"/>
            </p:cNvSpPr>
            <p:nvPr/>
          </p:nvSpPr>
          <p:spPr bwMode="auto">
            <a:xfrm>
              <a:off x="675" y="3676"/>
              <a:ext cx="294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folHlink"/>
                  </a:solidFill>
                  <a:latin typeface="宋体" pitchFamily="2" charset="-122"/>
                </a:rPr>
                <a:t>在研发阶段预测维护的最佳途径和过程</a:t>
              </a:r>
              <a:endParaRPr lang="en-US" sz="2000" b="1">
                <a:solidFill>
                  <a:schemeClr val="folHlink"/>
                </a:solidFill>
                <a:latin typeface="宋体" pitchFamily="2" charset="-122"/>
              </a:endParaRPr>
            </a:p>
          </p:txBody>
        </p:sp>
      </p:grpSp>
      <p:pic>
        <p:nvPicPr>
          <p:cNvPr id="8203" name="Picture 19" descr="ma1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/>
          <a:stretch>
            <a:fillRect/>
          </a:stretch>
        </p:blipFill>
        <p:spPr>
          <a:xfrm>
            <a:off x="3003081" y="3233290"/>
            <a:ext cx="2459881" cy="2349364"/>
          </a:xfr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0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技术出版物管理</a:t>
            </a:r>
          </a:p>
        </p:txBody>
      </p:sp>
      <p:sp>
        <p:nvSpPr>
          <p:cNvPr id="813060" name="Rectangle 4"/>
          <p:cNvSpPr>
            <a:spLocks noChangeArrowheads="1"/>
          </p:cNvSpPr>
          <p:nvPr/>
        </p:nvSpPr>
        <p:spPr bwMode="auto">
          <a:xfrm>
            <a:off x="6027738" y="1752600"/>
            <a:ext cx="2819400" cy="1905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生成用于零部件目录、维护手册、结构维修手册等文档所需的插图</a:t>
            </a:r>
            <a:endParaRPr lang="zh-CN" sz="1400" noProof="1">
              <a:solidFill>
                <a:srgbClr val="0000CC"/>
              </a:solidFill>
              <a:latin typeface="Arial" charset="0"/>
            </a:endParaRPr>
          </a:p>
          <a:p>
            <a:pPr marL="288925" lvl="1" indent="-174625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SzPct val="50000"/>
              <a:buFontTx/>
              <a:buBlip>
                <a:blip r:embed="rId2"/>
              </a:buBlip>
              <a:defRPr/>
            </a:pPr>
            <a:endParaRPr lang="zh-CN" sz="1400" noProof="1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en-GB" altLang="zh-CN" sz="1300" dirty="0">
                <a:solidFill>
                  <a:schemeClr val="accent1"/>
                </a:solidFill>
                <a:latin typeface="Arial" charset="0"/>
              </a:rPr>
              <a:t> </a:t>
            </a:r>
            <a:endParaRPr lang="en-GB" sz="1700" b="1" noProof="1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300" b="1" dirty="0">
              <a:solidFill>
                <a:schemeClr val="accent1"/>
              </a:solidFill>
              <a:latin typeface="Arial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82600" y="5943600"/>
            <a:ext cx="8323263" cy="396875"/>
            <a:chOff x="304" y="3744"/>
            <a:chExt cx="5243" cy="250"/>
          </a:xfrm>
        </p:grpSpPr>
        <p:sp>
          <p:nvSpPr>
            <p:cNvPr id="43031" name="Text Box 6"/>
            <p:cNvSpPr txBox="1">
              <a:spLocks noChangeArrowheads="1"/>
            </p:cNvSpPr>
            <p:nvPr/>
          </p:nvSpPr>
          <p:spPr bwMode="auto">
            <a:xfrm>
              <a:off x="662" y="3744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通过</a:t>
              </a:r>
              <a:r>
                <a:rPr lang="en-GB" altLang="zh-CN" sz="2000" b="1">
                  <a:solidFill>
                    <a:schemeClr val="folHlink"/>
                  </a:solidFill>
                </a:rPr>
                <a:t>3</a:t>
              </a:r>
              <a:r>
                <a:rPr lang="zh-CN" altLang="en-GB" sz="2000" b="1">
                  <a:solidFill>
                    <a:schemeClr val="folHlink"/>
                  </a:solidFill>
                </a:rPr>
                <a:t>维样机，更好的得到高质量图片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43032" name="AutoShape 7"/>
            <p:cNvSpPr>
              <a:spLocks noChangeArrowheads="1"/>
            </p:cNvSpPr>
            <p:nvPr/>
          </p:nvSpPr>
          <p:spPr bwMode="auto">
            <a:xfrm>
              <a:off x="304" y="3744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  <p:sp>
        <p:nvSpPr>
          <p:cNvPr id="813064" name="Rectangle 8"/>
          <p:cNvSpPr>
            <a:spLocks noChangeArrowheads="1"/>
          </p:cNvSpPr>
          <p:nvPr/>
        </p:nvSpPr>
        <p:spPr bwMode="auto">
          <a:xfrm>
            <a:off x="6027738" y="3810000"/>
            <a:ext cx="2819400" cy="1828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避免重画的工作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由经过配置的样机直接生成插图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后续技术文档流程保证插图能方便利用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43015" name="Rectangle 9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6" name="Rectangle 10"/>
          <p:cNvSpPr>
            <a:spLocks noChangeArrowheads="1"/>
          </p:cNvSpPr>
          <p:nvPr/>
        </p:nvSpPr>
        <p:spPr bwMode="auto">
          <a:xfrm>
            <a:off x="533400" y="1828800"/>
            <a:ext cx="1703388" cy="373063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7" name="Text Box 11"/>
          <p:cNvSpPr txBox="1">
            <a:spLocks noChangeArrowheads="1"/>
          </p:cNvSpPr>
          <p:nvPr/>
        </p:nvSpPr>
        <p:spPr bwMode="auto">
          <a:xfrm>
            <a:off x="1093788" y="1905000"/>
            <a:ext cx="60007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1000" b="1">
                <a:solidFill>
                  <a:schemeClr val="bg1"/>
                </a:solidFill>
              </a:rPr>
              <a:t>3D</a:t>
            </a:r>
            <a:r>
              <a:rPr lang="zh-CN" altLang="en-US" sz="1000" b="1">
                <a:solidFill>
                  <a:schemeClr val="bg1"/>
                </a:solidFill>
              </a:rPr>
              <a:t>数据</a:t>
            </a:r>
            <a:endParaRPr lang="zh-CN" altLang="en-US" sz="1400" b="1">
              <a:solidFill>
                <a:srgbClr val="3232DC"/>
              </a:solidFill>
            </a:endParaRPr>
          </a:p>
        </p:txBody>
      </p:sp>
      <p:pic>
        <p:nvPicPr>
          <p:cNvPr id="43018" name="Picture 12" descr="test-images-fond-blanc-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1188" y="2838450"/>
            <a:ext cx="1087437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00075" y="3789363"/>
            <a:ext cx="1096963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0" name="Picture 1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93725" y="4706938"/>
            <a:ext cx="11271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1" name="Rectangle 15"/>
          <p:cNvSpPr>
            <a:spLocks noChangeArrowheads="1"/>
          </p:cNvSpPr>
          <p:nvPr/>
        </p:nvSpPr>
        <p:spPr bwMode="auto">
          <a:xfrm>
            <a:off x="2057400" y="2133600"/>
            <a:ext cx="1841500" cy="373063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2" name="Text Box 16"/>
          <p:cNvSpPr txBox="1">
            <a:spLocks noChangeArrowheads="1"/>
          </p:cNvSpPr>
          <p:nvPr/>
        </p:nvSpPr>
        <p:spPr bwMode="auto">
          <a:xfrm>
            <a:off x="2638425" y="2198688"/>
            <a:ext cx="69215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zh-CN" altLang="en-US" sz="1000" b="1">
                <a:solidFill>
                  <a:schemeClr val="bg1"/>
                </a:solidFill>
              </a:rPr>
              <a:t>技术插图</a:t>
            </a:r>
            <a:endParaRPr lang="zh-CN" altLang="en-US" sz="1400" b="1">
              <a:solidFill>
                <a:srgbClr val="3232DC"/>
              </a:solidFill>
            </a:endParaRPr>
          </a:p>
        </p:txBody>
      </p:sp>
      <p:pic>
        <p:nvPicPr>
          <p:cNvPr id="43023" name="Picture 17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828800" y="2955925"/>
            <a:ext cx="156845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4" name="Picture 18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828800" y="4386263"/>
            <a:ext cx="1579563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5" name="Rectangle 19"/>
          <p:cNvSpPr>
            <a:spLocks noChangeArrowheads="1"/>
          </p:cNvSpPr>
          <p:nvPr/>
        </p:nvSpPr>
        <p:spPr bwMode="auto">
          <a:xfrm>
            <a:off x="3733800" y="2351088"/>
            <a:ext cx="1905000" cy="45720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6" name="Text Box 20"/>
          <p:cNvSpPr txBox="1">
            <a:spLocks noChangeArrowheads="1"/>
          </p:cNvSpPr>
          <p:nvPr/>
        </p:nvSpPr>
        <p:spPr bwMode="auto">
          <a:xfrm>
            <a:off x="4527550" y="2447925"/>
            <a:ext cx="43815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zh-CN" altLang="en-US" sz="1000" b="1">
                <a:solidFill>
                  <a:schemeClr val="bg1"/>
                </a:solidFill>
              </a:rPr>
              <a:t>文档</a:t>
            </a:r>
          </a:p>
        </p:txBody>
      </p:sp>
      <p:pic>
        <p:nvPicPr>
          <p:cNvPr id="43027" name="Picture 21" descr="fp5_262106_21__a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557588" y="2819400"/>
            <a:ext cx="2047875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8" name="AutoShape 22"/>
          <p:cNvSpPr>
            <a:spLocks noChangeArrowheads="1"/>
          </p:cNvSpPr>
          <p:nvPr/>
        </p:nvSpPr>
        <p:spPr bwMode="auto">
          <a:xfrm rot="-1894431">
            <a:off x="1570038" y="2144713"/>
            <a:ext cx="412750" cy="465137"/>
          </a:xfrm>
          <a:prstGeom prst="curvedRightArrow">
            <a:avLst>
              <a:gd name="adj1" fmla="val 22538"/>
              <a:gd name="adj2" fmla="val 45077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29" name="AutoShape 23"/>
          <p:cNvSpPr>
            <a:spLocks noChangeArrowheads="1"/>
          </p:cNvSpPr>
          <p:nvPr/>
        </p:nvSpPr>
        <p:spPr bwMode="auto">
          <a:xfrm rot="-1894431">
            <a:off x="3352800" y="2438400"/>
            <a:ext cx="381000" cy="457200"/>
          </a:xfrm>
          <a:prstGeom prst="curvedRightArrow">
            <a:avLst>
              <a:gd name="adj1" fmla="val 24000"/>
              <a:gd name="adj2" fmla="val 48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162" y="1787058"/>
            <a:ext cx="3558573" cy="3123171"/>
          </a:xfrm>
          <a:noFill/>
        </p:spPr>
      </p:pic>
      <p:sp>
        <p:nvSpPr>
          <p:cNvPr id="922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样机审查</a:t>
            </a:r>
          </a:p>
        </p:txBody>
      </p:sp>
      <p:sp>
        <p:nvSpPr>
          <p:cNvPr id="816132" name="Rectangle 4"/>
          <p:cNvSpPr>
            <a:spLocks noChangeArrowheads="1"/>
          </p:cNvSpPr>
          <p:nvPr/>
        </p:nvSpPr>
        <p:spPr bwMode="auto">
          <a:xfrm>
            <a:off x="6027738" y="1752600"/>
            <a:ext cx="28194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  <a:endParaRPr lang="en-GB" b="1" noProof="1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验证产品数据和制造过程，保证各部门之间的技术指标相互吻合。</a:t>
            </a:r>
            <a:endParaRPr lang="en-US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endParaRPr lang="en-US" sz="1400" dirty="0">
              <a:solidFill>
                <a:schemeClr val="accent1"/>
              </a:solidFill>
              <a:latin typeface="Arial" charset="0"/>
            </a:endParaRPr>
          </a:p>
          <a:p>
            <a:pPr marL="288925" lvl="1" indent="-174625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buSzPct val="50000"/>
              <a:buFontTx/>
              <a:buBlip>
                <a:blip r:embed="rId4"/>
              </a:buBlip>
              <a:defRPr/>
            </a:pPr>
            <a:endParaRPr lang="en-US" sz="1200" b="1" noProof="1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en-GB" altLang="zh-CN" sz="1300" dirty="0">
                <a:solidFill>
                  <a:schemeClr val="accent1"/>
                </a:solidFill>
                <a:latin typeface="Arial" charset="0"/>
              </a:rPr>
              <a:t> </a:t>
            </a:r>
            <a:endParaRPr lang="en-GB" sz="1700" b="1" noProof="1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3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16136" name="Rectangle 8"/>
          <p:cNvSpPr>
            <a:spLocks noChangeArrowheads="1"/>
          </p:cNvSpPr>
          <p:nvPr/>
        </p:nvSpPr>
        <p:spPr bwMode="auto">
          <a:xfrm>
            <a:off x="6027738" y="4114800"/>
            <a:ext cx="2819400" cy="15240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缩短时间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减少由于沟通不透明造成的折衷</a:t>
            </a: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4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en-GB" altLang="zh-CN" sz="1100" b="1" dirty="0">
              <a:solidFill>
                <a:schemeClr val="accent1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1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223" name="Rectangle 9"/>
          <p:cNvSpPr>
            <a:spLocks noChangeArrowheads="1"/>
          </p:cNvSpPr>
          <p:nvPr/>
        </p:nvSpPr>
        <p:spPr bwMode="auto">
          <a:xfrm>
            <a:off x="457200" y="1752600"/>
            <a:ext cx="5181600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224" name="Picture 12" descr="sans titre1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625741" y="1778267"/>
            <a:ext cx="990600" cy="931863"/>
          </a:xfrm>
          <a:prstGeom prst="rect">
            <a:avLst/>
          </a:prstGeom>
          <a:noFill/>
          <a:ln w="28575">
            <a:solidFill>
              <a:srgbClr val="DDDDDD"/>
            </a:solidFill>
            <a:miter lim="800000"/>
            <a:headEnd/>
            <a:tailEnd/>
          </a:ln>
        </p:spPr>
      </p:pic>
      <p:graphicFrame>
        <p:nvGraphicFramePr>
          <p:cNvPr id="9218" name="Object 10"/>
          <p:cNvGraphicFramePr>
            <a:graphicFrameLocks noChangeAspect="1"/>
          </p:cNvGraphicFramePr>
          <p:nvPr/>
        </p:nvGraphicFramePr>
        <p:xfrm>
          <a:off x="2895600" y="3371850"/>
          <a:ext cx="2730500" cy="2259013"/>
        </p:xfrm>
        <a:graphic>
          <a:graphicData uri="http://schemas.openxmlformats.org/presentationml/2006/ole">
            <p:oleObj spid="_x0000_s157698" name="Image Photo Editor" r:id="rId6" imgW="2257740" imgH="1867161" progId="">
              <p:embed/>
            </p:oleObj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57200" y="5842000"/>
            <a:ext cx="8348663" cy="431800"/>
            <a:chOff x="288" y="3680"/>
            <a:chExt cx="5259" cy="27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88" y="3680"/>
              <a:ext cx="5259" cy="272"/>
              <a:chOff x="120" y="3920"/>
              <a:chExt cx="5259" cy="272"/>
            </a:xfrm>
          </p:grpSpPr>
          <p:sp>
            <p:nvSpPr>
              <p:cNvPr id="9230" name="Text Box 21"/>
              <p:cNvSpPr txBox="1">
                <a:spLocks noChangeArrowheads="1"/>
              </p:cNvSpPr>
              <p:nvPr/>
            </p:nvSpPr>
            <p:spPr bwMode="auto">
              <a:xfrm>
                <a:off x="494" y="3920"/>
                <a:ext cx="4885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30000"/>
                  </a:spcBef>
                  <a:buClr>
                    <a:schemeClr val="tx2"/>
                  </a:buClr>
                  <a:buSzPct val="105000"/>
                  <a:buFont typeface="Wingdings" pitchFamily="2" charset="2"/>
                  <a:buNone/>
                </a:pPr>
                <a:endParaRPr lang="en-US" altLang="zh-CN" sz="1800" b="1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9231" name="AutoShape 22"/>
              <p:cNvSpPr>
                <a:spLocks noChangeArrowheads="1"/>
              </p:cNvSpPr>
              <p:nvPr/>
            </p:nvSpPr>
            <p:spPr bwMode="auto">
              <a:xfrm>
                <a:off x="120" y="3952"/>
                <a:ext cx="328" cy="240"/>
              </a:xfrm>
              <a:custGeom>
                <a:avLst/>
                <a:gdLst>
                  <a:gd name="T0" fmla="*/ 246 w 21600"/>
                  <a:gd name="T1" fmla="*/ 0 h 21600"/>
                  <a:gd name="T2" fmla="*/ 0 w 21600"/>
                  <a:gd name="T3" fmla="*/ 120 h 21600"/>
                  <a:gd name="T4" fmla="*/ 246 w 21600"/>
                  <a:gd name="T5" fmla="*/ 240 h 21600"/>
                  <a:gd name="T6" fmla="*/ 328 w 21600"/>
                  <a:gd name="T7" fmla="*/ 12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59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fol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91775" tIns="45888" rIns="91775" bIns="45888" anchor="ctr"/>
              <a:lstStyle/>
              <a:p>
                <a:endParaRPr lang="zh-CN" altLang="en-US"/>
              </a:p>
            </p:txBody>
          </p:sp>
        </p:grpSp>
        <p:sp>
          <p:nvSpPr>
            <p:cNvPr id="9229" name="Text Box 23"/>
            <p:cNvSpPr txBox="1">
              <a:spLocks noChangeArrowheads="1"/>
            </p:cNvSpPr>
            <p:nvPr/>
          </p:nvSpPr>
          <p:spPr bwMode="auto">
            <a:xfrm>
              <a:off x="675" y="3692"/>
              <a:ext cx="38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folHlink"/>
                  </a:solidFill>
                  <a:latin typeface="宋体" pitchFamily="2" charset="-122"/>
                </a:rPr>
                <a:t>尽早发现问题，避免晚期才发现问题的风险。</a:t>
              </a:r>
              <a:endParaRPr lang="en-US" altLang="zh-CN" sz="2000" b="1">
                <a:solidFill>
                  <a:schemeClr val="folHlink"/>
                </a:solidFill>
                <a:latin typeface="宋体" pitchFamily="2" charset="-122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什么是</a:t>
            </a:r>
            <a:r>
              <a:rPr lang="en-US" altLang="zh-CN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？</a:t>
            </a:r>
          </a:p>
        </p:txBody>
      </p:sp>
      <p:pic>
        <p:nvPicPr>
          <p:cNvPr id="8" name="Picture 3" descr="panowall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899259" y="4410321"/>
            <a:ext cx="3438311" cy="16882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6" descr="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937760" y="1242334"/>
            <a:ext cx="3148655" cy="242538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73499" y="4829618"/>
            <a:ext cx="235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产品的数字化模型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4917" y="3756117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虚拟化模装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92238" y="6134784"/>
            <a:ext cx="143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虚拟现实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0733" y="1013012"/>
            <a:ext cx="377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以往的认识</a:t>
            </a:r>
            <a:r>
              <a:rPr lang="en-US" altLang="zh-CN" sz="2400" b="1" dirty="0" smtClean="0"/>
              <a:t>(1):</a:t>
            </a:r>
            <a:endParaRPr lang="zh-CN" altLang="en-US" sz="2400" b="1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7392" y="2656573"/>
            <a:ext cx="3056250" cy="200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1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的应用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样机集成</a:t>
            </a: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6027738" y="1720850"/>
            <a:ext cx="2819400" cy="1905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用于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在各专业间共享产品数据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检查干涉，如果发现干涉，则启动更改流程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</p:txBody>
      </p:sp>
      <p:sp>
        <p:nvSpPr>
          <p:cNvPr id="787461" name="Rectangle 5"/>
          <p:cNvSpPr>
            <a:spLocks noChangeArrowheads="1"/>
          </p:cNvSpPr>
          <p:nvPr/>
        </p:nvSpPr>
        <p:spPr bwMode="auto">
          <a:xfrm>
            <a:off x="6027738" y="3778250"/>
            <a:ext cx="2819400" cy="193675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b="1" dirty="0">
                <a:solidFill>
                  <a:srgbClr val="0000CC"/>
                </a:solidFill>
                <a:latin typeface="Arial" charset="0"/>
              </a:rPr>
              <a:t>益处</a:t>
            </a:r>
            <a:r>
              <a:rPr lang="en-GB" altLang="zh-CN" b="1" dirty="0">
                <a:solidFill>
                  <a:srgbClr val="0000CC"/>
                </a:solidFill>
                <a:latin typeface="Arial" charset="0"/>
              </a:rPr>
              <a:t>:</a:t>
            </a: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尽早解决问题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r>
              <a:rPr lang="zh-CN" altLang="en-US" sz="1400" dirty="0">
                <a:solidFill>
                  <a:srgbClr val="0000CC"/>
                </a:solidFill>
                <a:latin typeface="Arial" charset="0"/>
              </a:rPr>
              <a:t>通过围绕着样机做联系，来优化最终产品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spcAft>
                <a:spcPct val="25000"/>
              </a:spcAft>
              <a:buSzPct val="105000"/>
              <a:buFont typeface="Wingdings" pitchFamily="2" charset="2"/>
              <a:buNone/>
              <a:defRPr/>
            </a:pPr>
            <a:r>
              <a:rPr lang="zh-CN" altLang="en-GB" sz="1400" dirty="0">
                <a:solidFill>
                  <a:srgbClr val="0000CC"/>
                </a:solidFill>
                <a:latin typeface="Arial" charset="0"/>
              </a:rPr>
              <a:t>提高品质，成本，减少成本</a:t>
            </a:r>
            <a:endParaRPr lang="en-GB" altLang="zh-CN" sz="1400" dirty="0">
              <a:solidFill>
                <a:srgbClr val="0000CC"/>
              </a:solidFill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25000"/>
              </a:spcAft>
              <a:defRPr/>
            </a:pPr>
            <a:endParaRPr lang="zh-CN" altLang="en-GB" sz="14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457200" y="1828800"/>
            <a:ext cx="5181600" cy="3810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4039" name="Picture 12" descr="vue-base-Acces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90887" y="1876927"/>
            <a:ext cx="5120641" cy="373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0" name="Oval 13"/>
          <p:cNvSpPr>
            <a:spLocks noChangeArrowheads="1"/>
          </p:cNvSpPr>
          <p:nvPr/>
        </p:nvSpPr>
        <p:spPr bwMode="auto">
          <a:xfrm>
            <a:off x="2743200" y="4038600"/>
            <a:ext cx="533400" cy="6858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57200" y="5867400"/>
            <a:ext cx="8348663" cy="431800"/>
            <a:chOff x="288" y="3696"/>
            <a:chExt cx="5259" cy="272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88" y="3696"/>
              <a:ext cx="5259" cy="272"/>
              <a:chOff x="120" y="3920"/>
              <a:chExt cx="5259" cy="272"/>
            </a:xfrm>
          </p:grpSpPr>
          <p:sp>
            <p:nvSpPr>
              <p:cNvPr id="44045" name="Text Box 19"/>
              <p:cNvSpPr txBox="1">
                <a:spLocks noChangeArrowheads="1"/>
              </p:cNvSpPr>
              <p:nvPr/>
            </p:nvSpPr>
            <p:spPr bwMode="auto">
              <a:xfrm>
                <a:off x="494" y="3920"/>
                <a:ext cx="4885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30000"/>
                  </a:spcBef>
                  <a:buClr>
                    <a:schemeClr val="tx2"/>
                  </a:buClr>
                  <a:buSzPct val="105000"/>
                  <a:buFont typeface="Wingdings" pitchFamily="2" charset="2"/>
                  <a:buNone/>
                </a:pPr>
                <a:endParaRPr lang="en-US" altLang="zh-CN" sz="1800" b="1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44046" name="AutoShape 20"/>
              <p:cNvSpPr>
                <a:spLocks noChangeArrowheads="1"/>
              </p:cNvSpPr>
              <p:nvPr/>
            </p:nvSpPr>
            <p:spPr bwMode="auto">
              <a:xfrm>
                <a:off x="120" y="3952"/>
                <a:ext cx="328" cy="240"/>
              </a:xfrm>
              <a:custGeom>
                <a:avLst/>
                <a:gdLst>
                  <a:gd name="T0" fmla="*/ 246 w 21600"/>
                  <a:gd name="T1" fmla="*/ 0 h 21600"/>
                  <a:gd name="T2" fmla="*/ 0 w 21600"/>
                  <a:gd name="T3" fmla="*/ 120 h 21600"/>
                  <a:gd name="T4" fmla="*/ 246 w 21600"/>
                  <a:gd name="T5" fmla="*/ 240 h 21600"/>
                  <a:gd name="T6" fmla="*/ 328 w 21600"/>
                  <a:gd name="T7" fmla="*/ 12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59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fol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91775" tIns="45888" rIns="91775" bIns="45888" anchor="ctr"/>
              <a:lstStyle/>
              <a:p>
                <a:endParaRPr lang="zh-CN" altLang="en-US"/>
              </a:p>
            </p:txBody>
          </p:sp>
        </p:grpSp>
        <p:sp>
          <p:nvSpPr>
            <p:cNvPr id="44044" name="Text Box 21"/>
            <p:cNvSpPr txBox="1">
              <a:spLocks noChangeArrowheads="1"/>
            </p:cNvSpPr>
            <p:nvPr/>
          </p:nvSpPr>
          <p:spPr bwMode="auto">
            <a:xfrm>
              <a:off x="675" y="3708"/>
              <a:ext cx="347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folHlink"/>
                  </a:solidFill>
                  <a:latin typeface="宋体" pitchFamily="2" charset="-122"/>
                </a:rPr>
                <a:t>通过样机集成，更好的支持产品开发流程</a:t>
              </a:r>
              <a:endParaRPr lang="en-US" altLang="zh-CN" sz="2000" b="1">
                <a:solidFill>
                  <a:schemeClr val="folHlink"/>
                </a:solidFill>
                <a:latin typeface="宋体" pitchFamily="2" charset="-122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640" y="2985428"/>
            <a:ext cx="2667284" cy="18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b="1" dirty="0" smtClean="0">
                <a:ea typeface="黑体" pitchFamily="2" charset="-122"/>
              </a:rPr>
              <a:t>议程</a:t>
            </a:r>
          </a:p>
        </p:txBody>
      </p:sp>
      <p:sp>
        <p:nvSpPr>
          <p:cNvPr id="69" name="AutoShape 163"/>
          <p:cNvSpPr>
            <a:spLocks noChangeArrowheads="1"/>
          </p:cNvSpPr>
          <p:nvPr/>
        </p:nvSpPr>
        <p:spPr bwMode="ltGray">
          <a:xfrm rot="5400000">
            <a:off x="-1206500" y="1908175"/>
            <a:ext cx="4392612" cy="41227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808080">
                  <a:gamma/>
                  <a:tint val="45490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tint val="45490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" name="AutoShape 203"/>
          <p:cNvSpPr>
            <a:spLocks noChangeArrowheads="1"/>
          </p:cNvSpPr>
          <p:nvPr/>
        </p:nvSpPr>
        <p:spPr bwMode="gray">
          <a:xfrm>
            <a:off x="3385407" y="2177147"/>
            <a:ext cx="5286375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的概念</a:t>
            </a:r>
          </a:p>
        </p:txBody>
      </p:sp>
      <p:grpSp>
        <p:nvGrpSpPr>
          <p:cNvPr id="2" name="Group 213"/>
          <p:cNvGrpSpPr>
            <a:grpSpLocks/>
          </p:cNvGrpSpPr>
          <p:nvPr/>
        </p:nvGrpSpPr>
        <p:grpSpPr bwMode="auto">
          <a:xfrm>
            <a:off x="2166648" y="2170908"/>
            <a:ext cx="611187" cy="612775"/>
            <a:chOff x="1724" y="1435"/>
            <a:chExt cx="385" cy="386"/>
          </a:xfrm>
        </p:grpSpPr>
        <p:grpSp>
          <p:nvGrpSpPr>
            <p:cNvPr id="3" name="Group 164"/>
            <p:cNvGrpSpPr>
              <a:grpSpLocks/>
            </p:cNvGrpSpPr>
            <p:nvPr/>
          </p:nvGrpSpPr>
          <p:grpSpPr bwMode="auto">
            <a:xfrm>
              <a:off x="1724" y="1435"/>
              <a:ext cx="385" cy="386"/>
              <a:chOff x="2078" y="1680"/>
              <a:chExt cx="1615" cy="1615"/>
            </a:xfrm>
          </p:grpSpPr>
          <p:sp>
            <p:nvSpPr>
              <p:cNvPr id="74" name="Oval 165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66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Oval 167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4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7" name="Oval 168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169"/>
              <p:cNvSpPr>
                <a:spLocks noChangeArrowheads="1"/>
              </p:cNvSpPr>
              <p:nvPr/>
            </p:nvSpPr>
            <p:spPr bwMode="gray">
              <a:xfrm>
                <a:off x="2338" y="1939"/>
                <a:ext cx="1095" cy="1096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9" name="Oval 170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Text Box 209"/>
            <p:cNvSpPr txBox="1">
              <a:spLocks noChangeArrowheads="1"/>
            </p:cNvSpPr>
            <p:nvPr/>
          </p:nvSpPr>
          <p:spPr bwMode="auto">
            <a:xfrm>
              <a:off x="1746" y="1513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4" name="Group 214"/>
          <p:cNvGrpSpPr>
            <a:grpSpLocks/>
          </p:cNvGrpSpPr>
          <p:nvPr/>
        </p:nvGrpSpPr>
        <p:grpSpPr bwMode="auto">
          <a:xfrm>
            <a:off x="2597082" y="3081171"/>
            <a:ext cx="611188" cy="611187"/>
            <a:chOff x="1928" y="1979"/>
            <a:chExt cx="385" cy="385"/>
          </a:xfrm>
        </p:grpSpPr>
        <p:grpSp>
          <p:nvGrpSpPr>
            <p:cNvPr id="5" name="Group 171"/>
            <p:cNvGrpSpPr>
              <a:grpSpLocks/>
            </p:cNvGrpSpPr>
            <p:nvPr/>
          </p:nvGrpSpPr>
          <p:grpSpPr bwMode="auto">
            <a:xfrm>
              <a:off x="1928" y="1979"/>
              <a:ext cx="385" cy="385"/>
              <a:chOff x="2078" y="1680"/>
              <a:chExt cx="1615" cy="1615"/>
            </a:xfrm>
          </p:grpSpPr>
          <p:sp>
            <p:nvSpPr>
              <p:cNvPr id="83" name="Oval 172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Oval 173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Oval 174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6" name="Oval 175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Oval 176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8" name="Oval 177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48BE67"/>
                  </a:gs>
                  <a:gs pos="100000">
                    <a:srgbClr val="235C32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2" name="Text Box 211"/>
            <p:cNvSpPr txBox="1">
              <a:spLocks noChangeArrowheads="1"/>
            </p:cNvSpPr>
            <p:nvPr/>
          </p:nvSpPr>
          <p:spPr bwMode="auto">
            <a:xfrm>
              <a:off x="1950" y="2056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sp>
        <p:nvSpPr>
          <p:cNvPr id="89" name="AutoShape 205"/>
          <p:cNvSpPr>
            <a:spLocks noChangeArrowheads="1"/>
          </p:cNvSpPr>
          <p:nvPr/>
        </p:nvSpPr>
        <p:spPr bwMode="gray">
          <a:xfrm>
            <a:off x="3488690" y="4021279"/>
            <a:ext cx="521493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的应用</a:t>
            </a:r>
          </a:p>
        </p:txBody>
      </p:sp>
      <p:grpSp>
        <p:nvGrpSpPr>
          <p:cNvPr id="6" name="Group 215"/>
          <p:cNvGrpSpPr>
            <a:grpSpLocks/>
          </p:cNvGrpSpPr>
          <p:nvPr/>
        </p:nvGrpSpPr>
        <p:grpSpPr bwMode="auto">
          <a:xfrm>
            <a:off x="2671128" y="4032074"/>
            <a:ext cx="611187" cy="611187"/>
            <a:chOff x="1995" y="2614"/>
            <a:chExt cx="385" cy="385"/>
          </a:xfrm>
        </p:grpSpPr>
        <p:grpSp>
          <p:nvGrpSpPr>
            <p:cNvPr id="7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93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6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0F5368"/>
                  </a:gs>
                </a:gsLst>
                <a:lin ang="54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" name="Oval 184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10576D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2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sp>
        <p:nvSpPr>
          <p:cNvPr id="100" name="AutoShape 203"/>
          <p:cNvSpPr>
            <a:spLocks noChangeArrowheads="1"/>
          </p:cNvSpPr>
          <p:nvPr/>
        </p:nvSpPr>
        <p:spPr bwMode="gray">
          <a:xfrm>
            <a:off x="3429467" y="3072916"/>
            <a:ext cx="5224461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的内容</a:t>
            </a:r>
          </a:p>
        </p:txBody>
      </p:sp>
      <p:grpSp>
        <p:nvGrpSpPr>
          <p:cNvPr id="8" name="Group 215"/>
          <p:cNvGrpSpPr>
            <a:grpSpLocks/>
          </p:cNvGrpSpPr>
          <p:nvPr/>
        </p:nvGrpSpPr>
        <p:grpSpPr bwMode="auto">
          <a:xfrm>
            <a:off x="2328228" y="4885631"/>
            <a:ext cx="611187" cy="611187"/>
            <a:chOff x="1995" y="2614"/>
            <a:chExt cx="385" cy="385"/>
          </a:xfrm>
        </p:grpSpPr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104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7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54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9" name="Oval 184"/>
              <p:cNvSpPr>
                <a:spLocks noChangeArrowheads="1"/>
              </p:cNvSpPr>
              <p:nvPr/>
            </p:nvSpPr>
            <p:spPr bwMode="gray">
              <a:xfrm>
                <a:off x="2337" y="1912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3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 smtClean="0">
                  <a:solidFill>
                    <a:srgbClr val="000000"/>
                  </a:solidFill>
                </a:rPr>
                <a:t>4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AutoShape 205"/>
          <p:cNvSpPr>
            <a:spLocks noChangeArrowheads="1"/>
          </p:cNvSpPr>
          <p:nvPr/>
        </p:nvSpPr>
        <p:spPr bwMode="gray">
          <a:xfrm>
            <a:off x="3371622" y="4990147"/>
            <a:ext cx="5214938" cy="5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 err="1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什么是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Configured 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）管理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800" dirty="0" smtClean="0">
                <a:latin typeface="黑体" pitchFamily="49" charset="-122"/>
                <a:ea typeface="黑体" pitchFamily="49" charset="-122"/>
              </a:rPr>
            </a:b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					— 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从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Airbus A380 DMU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说起</a:t>
            </a:r>
            <a:endParaRPr lang="zh-CN" altLang="zh-CN" sz="2400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05859" name="Picture 3" descr="AIRplane_cutaway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3405188"/>
            <a:ext cx="73707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5860" name="Picture 4" descr="AIRplane_cutaway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33375" y="1516063"/>
            <a:ext cx="8440738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5861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626100" y="3379788"/>
            <a:ext cx="35179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5862" name="AutoShape 6"/>
          <p:cNvSpPr>
            <a:spLocks noChangeArrowheads="1"/>
          </p:cNvSpPr>
          <p:nvPr/>
        </p:nvSpPr>
        <p:spPr bwMode="auto">
          <a:xfrm>
            <a:off x="2255067" y="1310678"/>
            <a:ext cx="5299075" cy="25304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18039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“事后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” DMU 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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“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实时”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DMU</a:t>
            </a:r>
          </a:p>
          <a:p>
            <a:pPr algn="ctr" eaLnBrk="0" hangingPunct="0"/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单状态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DMU  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动态可配置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  <a:sym typeface="Wingdings" pitchFamily="2" charset="2"/>
              </a:rPr>
              <a:t>DMU</a:t>
            </a:r>
            <a:endParaRPr lang="en-US" altLang="zh-CN" sz="28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744128" y="4102054"/>
            <a:ext cx="6476418" cy="24164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marR="0" lvl="0" indent="271463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在空中“巨无霸”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A380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飞机型号的研制中，空客（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Airbus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）开展了多地区、多制造厂之间的飞机异地协同数字化设计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制造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管理的新模式，在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PLM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软件系统支撑下，采用基于异地协同集成研制平台的并行工程设计系统方法（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Airbus Concurrent Engineering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），使用世界一流的工具、方法和机构在虚拟配置的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3D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环境中进行飞机设计和相关验证工作，将各相关的应用工具和信息系统集成在一起，并将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复杂飞机构型管理模块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 （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CCM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Complex Configuration Management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）与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数字化模装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（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DMU, Digital Mock-up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，或称数字样机）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管理模块合二为一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，使工作人员在一种逼真的可配置数字样机（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cDMU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）的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3D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itchFamily="2" charset="-122"/>
                <a:cs typeface="+mn-cs"/>
              </a:rPr>
              <a:t>环境中实现全欧洲异地协同的设计评审、仿真和共享。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5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5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6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  <a:ln/>
        </p:spPr>
        <p:txBody>
          <a:bodyPr/>
          <a:lstStyle/>
          <a:p>
            <a:pPr eaLnBrk="1" hangingPunct="1"/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纠正认识上的常见偏差</a:t>
            </a:r>
          </a:p>
        </p:txBody>
      </p:sp>
      <p:pic>
        <p:nvPicPr>
          <p:cNvPr id="5079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1125" y="3033713"/>
            <a:ext cx="5037138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7908" name="AutoShape 4"/>
          <p:cNvSpPr>
            <a:spLocks noChangeArrowheads="1"/>
          </p:cNvSpPr>
          <p:nvPr/>
        </p:nvSpPr>
        <p:spPr bwMode="auto">
          <a:xfrm>
            <a:off x="366713" y="1420813"/>
            <a:ext cx="8518525" cy="533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18039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9900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zh-CN" sz="1700" dirty="0">
                <a:solidFill>
                  <a:srgbClr val="0000CC"/>
                </a:solidFill>
                <a:ea typeface="黑体" pitchFamily="2" charset="-122"/>
              </a:rPr>
              <a:t>DMU</a:t>
            </a:r>
            <a:r>
              <a:rPr lang="zh-CN" altLang="en-US" sz="1700" dirty="0">
                <a:solidFill>
                  <a:srgbClr val="0000CC"/>
                </a:solidFill>
                <a:ea typeface="黑体" pitchFamily="2" charset="-122"/>
              </a:rPr>
              <a:t>就是</a:t>
            </a:r>
            <a:r>
              <a:rPr lang="en-US" altLang="zh-CN" sz="1700" dirty="0">
                <a:solidFill>
                  <a:srgbClr val="0000CC"/>
                </a:solidFill>
                <a:ea typeface="黑体" pitchFamily="2" charset="-122"/>
              </a:rPr>
              <a:t>CAD/VPD/</a:t>
            </a:r>
            <a:r>
              <a:rPr lang="zh-CN" altLang="en-US" sz="1700" dirty="0">
                <a:solidFill>
                  <a:srgbClr val="0000CC"/>
                </a:solidFill>
                <a:ea typeface="黑体" pitchFamily="2" charset="-122"/>
              </a:rPr>
              <a:t>可视化等工具的事情，</a:t>
            </a:r>
            <a:r>
              <a:rPr lang="zh-CN" altLang="en-US" sz="1700" dirty="0" smtClean="0">
                <a:solidFill>
                  <a:srgbClr val="0000CC"/>
                </a:solidFill>
                <a:ea typeface="黑体" pitchFamily="2" charset="-122"/>
              </a:rPr>
              <a:t>与</a:t>
            </a:r>
            <a:r>
              <a:rPr lang="en-US" altLang="zh-CN" sz="1700" dirty="0" smtClean="0">
                <a:solidFill>
                  <a:srgbClr val="0000CC"/>
                </a:solidFill>
                <a:ea typeface="黑体" pitchFamily="2" charset="-122"/>
              </a:rPr>
              <a:t>PLM</a:t>
            </a:r>
            <a:r>
              <a:rPr lang="zh-CN" altLang="en-US" sz="1700" dirty="0" smtClean="0">
                <a:solidFill>
                  <a:srgbClr val="0000CC"/>
                </a:solidFill>
                <a:ea typeface="黑体" pitchFamily="2" charset="-122"/>
              </a:rPr>
              <a:t>这样</a:t>
            </a:r>
            <a:r>
              <a:rPr lang="zh-CN" altLang="en-US" sz="1700" dirty="0">
                <a:solidFill>
                  <a:srgbClr val="0000CC"/>
                </a:solidFill>
                <a:ea typeface="黑体" pitchFamily="2" charset="-122"/>
              </a:rPr>
              <a:t>的管理系统无关。</a:t>
            </a:r>
            <a:endParaRPr lang="en-US" altLang="zh-CN" sz="1700" dirty="0">
              <a:solidFill>
                <a:srgbClr val="0000CC"/>
              </a:solidFill>
              <a:ea typeface="黑体" pitchFamily="2" charset="-122"/>
            </a:endParaRPr>
          </a:p>
        </p:txBody>
      </p:sp>
      <p:pic>
        <p:nvPicPr>
          <p:cNvPr id="507909" name="Picture 5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94300" y="3065463"/>
            <a:ext cx="3832225" cy="197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517525" y="2454275"/>
            <a:ext cx="3101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solidFill>
                  <a:srgbClr val="000066"/>
                </a:solidFill>
                <a:ea typeface="华文楷体" pitchFamily="2" charset="-122"/>
              </a:rPr>
              <a:t>以</a:t>
            </a:r>
            <a:r>
              <a:rPr lang="en-US" altLang="zh-CN" sz="2000" b="1">
                <a:solidFill>
                  <a:srgbClr val="000066"/>
                </a:solidFill>
                <a:ea typeface="华文楷体" pitchFamily="2" charset="-122"/>
              </a:rPr>
              <a:t>Airbus</a:t>
            </a:r>
            <a:r>
              <a:rPr lang="zh-CN" altLang="en-US" sz="2000" b="1">
                <a:solidFill>
                  <a:srgbClr val="000066"/>
                </a:solidFill>
                <a:ea typeface="华文楷体" pitchFamily="2" charset="-122"/>
              </a:rPr>
              <a:t>为例</a:t>
            </a:r>
            <a:r>
              <a:rPr lang="en-US" altLang="zh-CN" sz="2000" b="1">
                <a:solidFill>
                  <a:srgbClr val="000066"/>
                </a:solidFill>
                <a:ea typeface="华文楷体" pitchFamily="2" charset="-122"/>
              </a:rPr>
              <a:t>...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7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7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7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7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772" name="Picture 40" descr="Main_Frame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593850" y="1400175"/>
            <a:ext cx="65405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4773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eaLnBrk="1" hangingPunct="1"/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Airbus 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管理界面示意</a:t>
            </a:r>
          </a:p>
        </p:txBody>
      </p:sp>
      <p:sp>
        <p:nvSpPr>
          <p:cNvPr id="544774" name="AutoShape 14"/>
          <p:cNvSpPr>
            <a:spLocks noChangeArrowheads="1"/>
          </p:cNvSpPr>
          <p:nvPr/>
        </p:nvSpPr>
        <p:spPr bwMode="auto">
          <a:xfrm>
            <a:off x="6042025" y="6192838"/>
            <a:ext cx="2330450" cy="3429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75" name="Text Box 15"/>
          <p:cNvSpPr txBox="1">
            <a:spLocks noChangeArrowheads="1"/>
          </p:cNvSpPr>
          <p:nvPr/>
        </p:nvSpPr>
        <p:spPr bwMode="auto">
          <a:xfrm>
            <a:off x="6269038" y="6224588"/>
            <a:ext cx="2225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zh-CN" sz="1200" dirty="0" smtClean="0"/>
              <a:t>Embedded </a:t>
            </a:r>
            <a:r>
              <a:rPr lang="fr-FR" altLang="zh-CN" sz="1200" dirty="0"/>
              <a:t>Product </a:t>
            </a:r>
            <a:r>
              <a:rPr lang="fr-FR" altLang="zh-CN" sz="1200" dirty="0" err="1"/>
              <a:t>View</a:t>
            </a:r>
            <a:r>
              <a:rPr lang="fr-FR" altLang="zh-CN" sz="1200" dirty="0"/>
              <a:t> Lite</a:t>
            </a:r>
          </a:p>
        </p:txBody>
      </p:sp>
      <p:sp>
        <p:nvSpPr>
          <p:cNvPr id="544776" name="AutoShape 16"/>
          <p:cNvSpPr>
            <a:spLocks noChangeArrowheads="1"/>
          </p:cNvSpPr>
          <p:nvPr/>
        </p:nvSpPr>
        <p:spPr bwMode="auto">
          <a:xfrm>
            <a:off x="3935413" y="6176963"/>
            <a:ext cx="1606550" cy="3429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77" name="Text Box 17"/>
          <p:cNvSpPr txBox="1">
            <a:spLocks noChangeArrowheads="1"/>
          </p:cNvSpPr>
          <p:nvPr/>
        </p:nvSpPr>
        <p:spPr bwMode="auto">
          <a:xfrm>
            <a:off x="4019550" y="6224588"/>
            <a:ext cx="1447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zh-CN" sz="1200" dirty="0" smtClean="0"/>
              <a:t>Occurrences </a:t>
            </a:r>
            <a:r>
              <a:rPr lang="fr-FR" altLang="zh-CN" sz="1200" dirty="0" err="1" smtClean="0"/>
              <a:t>Tree</a:t>
            </a:r>
            <a:endParaRPr lang="fr-FR" altLang="zh-CN" sz="1200" dirty="0"/>
          </a:p>
        </p:txBody>
      </p:sp>
      <p:sp>
        <p:nvSpPr>
          <p:cNvPr id="544778" name="AutoShape 19"/>
          <p:cNvSpPr>
            <a:spLocks noChangeArrowheads="1"/>
          </p:cNvSpPr>
          <p:nvPr/>
        </p:nvSpPr>
        <p:spPr bwMode="auto">
          <a:xfrm>
            <a:off x="6210300" y="5653088"/>
            <a:ext cx="381000" cy="495300"/>
          </a:xfrm>
          <a:prstGeom prst="upArrow">
            <a:avLst>
              <a:gd name="adj1" fmla="val 50000"/>
              <a:gd name="adj2" fmla="val 32500"/>
            </a:avLst>
          </a:prstGeom>
          <a:gradFill rotWithShape="1">
            <a:gsLst>
              <a:gs pos="0">
                <a:schemeClr val="accent1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79" name="AutoShape 20"/>
          <p:cNvSpPr>
            <a:spLocks noChangeArrowheads="1"/>
          </p:cNvSpPr>
          <p:nvPr/>
        </p:nvSpPr>
        <p:spPr bwMode="auto">
          <a:xfrm>
            <a:off x="3948113" y="5645150"/>
            <a:ext cx="381000" cy="495300"/>
          </a:xfrm>
          <a:prstGeom prst="upArrow">
            <a:avLst>
              <a:gd name="adj1" fmla="val 50000"/>
              <a:gd name="adj2" fmla="val 32500"/>
            </a:avLst>
          </a:prstGeom>
          <a:gradFill rotWithShape="1">
            <a:gsLst>
              <a:gs pos="0">
                <a:schemeClr val="accent1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0" name="AutoShape 21"/>
          <p:cNvSpPr>
            <a:spLocks noChangeArrowheads="1"/>
          </p:cNvSpPr>
          <p:nvPr/>
        </p:nvSpPr>
        <p:spPr bwMode="auto">
          <a:xfrm>
            <a:off x="1746250" y="6184900"/>
            <a:ext cx="1606550" cy="3429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1" name="Text Box 22"/>
          <p:cNvSpPr txBox="1">
            <a:spLocks noChangeArrowheads="1"/>
          </p:cNvSpPr>
          <p:nvPr/>
        </p:nvSpPr>
        <p:spPr bwMode="auto">
          <a:xfrm>
            <a:off x="1890713" y="6232525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zh-CN" sz="1200" dirty="0" err="1" smtClean="0"/>
              <a:t>Filtering</a:t>
            </a:r>
            <a:r>
              <a:rPr lang="fr-FR" altLang="zh-CN" sz="1200" dirty="0" smtClean="0"/>
              <a:t> </a:t>
            </a:r>
            <a:r>
              <a:rPr lang="fr-FR" altLang="zh-CN" sz="1200" dirty="0" err="1" smtClean="0"/>
              <a:t>criteria</a:t>
            </a:r>
            <a:endParaRPr lang="fr-FR" altLang="zh-CN" sz="1200" dirty="0"/>
          </a:p>
        </p:txBody>
      </p:sp>
      <p:sp>
        <p:nvSpPr>
          <p:cNvPr id="544782" name="AutoShape 23"/>
          <p:cNvSpPr>
            <a:spLocks noChangeArrowheads="1"/>
          </p:cNvSpPr>
          <p:nvPr/>
        </p:nvSpPr>
        <p:spPr bwMode="auto">
          <a:xfrm>
            <a:off x="1549400" y="2484438"/>
            <a:ext cx="2074863" cy="3665537"/>
          </a:xfrm>
          <a:prstGeom prst="roundRect">
            <a:avLst>
              <a:gd name="adj" fmla="val 6250"/>
            </a:avLst>
          </a:prstGeom>
          <a:noFill/>
          <a:ln w="222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3" name="AutoShape 27"/>
          <p:cNvSpPr>
            <a:spLocks noChangeArrowheads="1"/>
          </p:cNvSpPr>
          <p:nvPr/>
        </p:nvSpPr>
        <p:spPr bwMode="auto">
          <a:xfrm>
            <a:off x="131763" y="1787525"/>
            <a:ext cx="1050925" cy="342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4" name="Text Box 28"/>
          <p:cNvSpPr txBox="1">
            <a:spLocks noChangeArrowheads="1"/>
          </p:cNvSpPr>
          <p:nvPr/>
        </p:nvSpPr>
        <p:spPr bwMode="auto">
          <a:xfrm>
            <a:off x="230188" y="1835150"/>
            <a:ext cx="8683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zh-CN" sz="1200"/>
              <a:t>Menu bar</a:t>
            </a:r>
          </a:p>
        </p:txBody>
      </p:sp>
      <p:sp>
        <p:nvSpPr>
          <p:cNvPr id="544785" name="AutoShape 29"/>
          <p:cNvSpPr>
            <a:spLocks noChangeArrowheads="1"/>
          </p:cNvSpPr>
          <p:nvPr/>
        </p:nvSpPr>
        <p:spPr bwMode="auto">
          <a:xfrm rot="5400000">
            <a:off x="1304925" y="1728788"/>
            <a:ext cx="381000" cy="495300"/>
          </a:xfrm>
          <a:prstGeom prst="upArrow">
            <a:avLst>
              <a:gd name="adj1" fmla="val 50000"/>
              <a:gd name="adj2" fmla="val 32500"/>
            </a:avLst>
          </a:prstGeom>
          <a:gradFill rotWithShape="1">
            <a:gsLst>
              <a:gs pos="0">
                <a:schemeClr val="accent1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6" name="AutoShape 30"/>
          <p:cNvSpPr>
            <a:spLocks noChangeArrowheads="1"/>
          </p:cNvSpPr>
          <p:nvPr/>
        </p:nvSpPr>
        <p:spPr bwMode="auto">
          <a:xfrm>
            <a:off x="8237538" y="2157413"/>
            <a:ext cx="906462" cy="5810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7" name="Text Box 31"/>
          <p:cNvSpPr txBox="1">
            <a:spLocks noChangeArrowheads="1"/>
          </p:cNvSpPr>
          <p:nvPr/>
        </p:nvSpPr>
        <p:spPr bwMode="auto">
          <a:xfrm>
            <a:off x="8275638" y="2227263"/>
            <a:ext cx="868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altLang="zh-CN" sz="1200"/>
              <a:t>PView menu bar</a:t>
            </a:r>
          </a:p>
        </p:txBody>
      </p:sp>
      <p:sp>
        <p:nvSpPr>
          <p:cNvPr id="544788" name="AutoShape 32"/>
          <p:cNvSpPr>
            <a:spLocks noChangeArrowheads="1"/>
          </p:cNvSpPr>
          <p:nvPr/>
        </p:nvSpPr>
        <p:spPr bwMode="auto">
          <a:xfrm rot="-5400000">
            <a:off x="7770813" y="2211388"/>
            <a:ext cx="381000" cy="495300"/>
          </a:xfrm>
          <a:prstGeom prst="upArrow">
            <a:avLst>
              <a:gd name="adj1" fmla="val 50000"/>
              <a:gd name="adj2" fmla="val 32500"/>
            </a:avLst>
          </a:prstGeom>
          <a:gradFill rotWithShape="1">
            <a:gsLst>
              <a:gs pos="0">
                <a:schemeClr val="accent1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89" name="AutoShape 33"/>
          <p:cNvSpPr>
            <a:spLocks noChangeArrowheads="1"/>
          </p:cNvSpPr>
          <p:nvPr/>
        </p:nvSpPr>
        <p:spPr bwMode="auto">
          <a:xfrm>
            <a:off x="130175" y="3484563"/>
            <a:ext cx="3521075" cy="1350962"/>
          </a:xfrm>
          <a:prstGeom prst="roundRect">
            <a:avLst>
              <a:gd name="adj" fmla="val 7676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90" name="Text Box 34"/>
          <p:cNvSpPr txBox="1">
            <a:spLocks noChangeArrowheads="1"/>
          </p:cNvSpPr>
          <p:nvPr/>
        </p:nvSpPr>
        <p:spPr bwMode="auto">
          <a:xfrm>
            <a:off x="179388" y="3563938"/>
            <a:ext cx="1412875" cy="120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40000"/>
              </a:spcBef>
            </a:pPr>
            <a:r>
              <a:rPr lang="fr-FR" altLang="zh-CN" sz="1000" b="1"/>
              <a:t>Configuration level filters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1000" b="1"/>
              <a:t> </a:t>
            </a:r>
            <a:r>
              <a:rPr lang="fr-FR" altLang="zh-CN" sz="800"/>
              <a:t>AceKindFile on CIs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800"/>
              <a:t> Effectivity on LOs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800"/>
              <a:t> Transition phase at the  DS level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800"/>
              <a:t> Filter by ATA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800"/>
              <a:t> Filter by Date </a:t>
            </a:r>
          </a:p>
        </p:txBody>
      </p:sp>
      <p:sp>
        <p:nvSpPr>
          <p:cNvPr id="544791" name="AutoShape 36"/>
          <p:cNvSpPr>
            <a:spLocks noChangeArrowheads="1"/>
          </p:cNvSpPr>
          <p:nvPr/>
        </p:nvSpPr>
        <p:spPr bwMode="auto">
          <a:xfrm>
            <a:off x="104775" y="2424113"/>
            <a:ext cx="3552825" cy="1008062"/>
          </a:xfrm>
          <a:prstGeom prst="roundRect">
            <a:avLst>
              <a:gd name="adj" fmla="val 7676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92" name="Text Box 37"/>
          <p:cNvSpPr txBox="1">
            <a:spLocks noChangeArrowheads="1"/>
          </p:cNvSpPr>
          <p:nvPr/>
        </p:nvSpPr>
        <p:spPr bwMode="auto">
          <a:xfrm>
            <a:off x="163513" y="2552700"/>
            <a:ext cx="19494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40000"/>
              </a:spcBef>
            </a:pPr>
            <a:r>
              <a:rPr lang="fr-FR" altLang="zh-CN" sz="1000" b="1"/>
              <a:t>Root level selection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1000" b="1"/>
              <a:t> </a:t>
            </a:r>
            <a:r>
              <a:rPr lang="fr-FR" altLang="zh-CN" sz="1000"/>
              <a:t>UpperLevelItem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1000"/>
              <a:t> CI</a:t>
            </a:r>
          </a:p>
        </p:txBody>
      </p:sp>
      <p:sp>
        <p:nvSpPr>
          <p:cNvPr id="544793" name="AutoShape 38"/>
          <p:cNvSpPr>
            <a:spLocks noChangeArrowheads="1"/>
          </p:cNvSpPr>
          <p:nvPr/>
        </p:nvSpPr>
        <p:spPr bwMode="auto">
          <a:xfrm>
            <a:off x="123825" y="4881563"/>
            <a:ext cx="3536950" cy="1108075"/>
          </a:xfrm>
          <a:prstGeom prst="roundRect">
            <a:avLst>
              <a:gd name="adj" fmla="val 7676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 altLang="zh-CN"/>
          </a:p>
        </p:txBody>
      </p:sp>
      <p:sp>
        <p:nvSpPr>
          <p:cNvPr id="544794" name="Text Box 39"/>
          <p:cNvSpPr txBox="1">
            <a:spLocks noChangeArrowheads="1"/>
          </p:cNvSpPr>
          <p:nvPr/>
        </p:nvSpPr>
        <p:spPr bwMode="auto">
          <a:xfrm>
            <a:off x="196850" y="4973638"/>
            <a:ext cx="19494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40000"/>
              </a:spcBef>
            </a:pPr>
            <a:r>
              <a:rPr lang="fr-FR" altLang="zh-CN" sz="1000" b="1"/>
              <a:t>Geometry filters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1000" b="1"/>
              <a:t> </a:t>
            </a:r>
            <a:r>
              <a:rPr lang="fr-FR" altLang="zh-CN" sz="1000"/>
              <a:t>Boxing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1000"/>
              <a:t> Zoning</a:t>
            </a:r>
          </a:p>
          <a:p>
            <a:pPr eaLnBrk="0" hangingPunct="0">
              <a:lnSpc>
                <a:spcPct val="80000"/>
              </a:lnSpc>
              <a:spcBef>
                <a:spcPct val="40000"/>
              </a:spcBef>
              <a:buFontTx/>
              <a:buChar char="-"/>
            </a:pPr>
            <a:r>
              <a:rPr lang="fr-FR" altLang="zh-CN" sz="1000"/>
              <a:t> Proximity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欧直未来基于</a:t>
            </a:r>
            <a:r>
              <a:rPr lang="en-US" altLang="zh-CN" sz="2800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的业务应用</a:t>
            </a:r>
          </a:p>
        </p:txBody>
      </p:sp>
      <p:pic>
        <p:nvPicPr>
          <p:cNvPr id="549893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100" y="1300163"/>
            <a:ext cx="90201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49"/>
          <p:cNvGrpSpPr>
            <a:grpSpLocks/>
          </p:cNvGrpSpPr>
          <p:nvPr/>
        </p:nvGrpSpPr>
        <p:grpSpPr bwMode="auto">
          <a:xfrm>
            <a:off x="293688" y="3563938"/>
            <a:ext cx="5789612" cy="2974975"/>
            <a:chOff x="218" y="2418"/>
            <a:chExt cx="3647" cy="1874"/>
          </a:xfrm>
        </p:grpSpPr>
        <p:sp>
          <p:nvSpPr>
            <p:cNvPr id="32916" name="Rectangle 381"/>
            <p:cNvSpPr>
              <a:spLocks noChangeArrowheads="1"/>
            </p:cNvSpPr>
            <p:nvPr/>
          </p:nvSpPr>
          <p:spPr bwMode="auto">
            <a:xfrm>
              <a:off x="218" y="2418"/>
              <a:ext cx="3647" cy="1874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100000">
                  <a:srgbClr val="FFFFFF"/>
                </a:gs>
              </a:gsLst>
              <a:path path="rect">
                <a:fillToRect t="100000" r="100000"/>
              </a:path>
            </a:gra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 sz="1800">
                <a:ea typeface="隶书" pitchFamily="49" charset="-122"/>
              </a:endParaRPr>
            </a:p>
          </p:txBody>
        </p:sp>
        <p:sp>
          <p:nvSpPr>
            <p:cNvPr id="1128830" name="Text Box 382"/>
            <p:cNvSpPr txBox="1">
              <a:spLocks noChangeArrowheads="1"/>
            </p:cNvSpPr>
            <p:nvPr/>
          </p:nvSpPr>
          <p:spPr bwMode="auto">
            <a:xfrm>
              <a:off x="2562" y="3748"/>
              <a:ext cx="127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dirty="0" smtClean="0">
                  <a:solidFill>
                    <a:srgbClr val="0000CC"/>
                  </a:solidFill>
                  <a:ea typeface="SimHei" pitchFamily="2" charset="-122"/>
                </a:rPr>
                <a:t>CAD</a:t>
              </a:r>
              <a:endParaRPr lang="en-US" altLang="zh-CN" dirty="0">
                <a:solidFill>
                  <a:srgbClr val="0000CC"/>
                </a:solidFill>
                <a:ea typeface="SimHei" pitchFamily="2" charset="-122"/>
              </a:endParaRPr>
            </a:p>
          </p:txBody>
        </p:sp>
      </p:grpSp>
      <p:sp>
        <p:nvSpPr>
          <p:cNvPr id="32771" name="Rectangle 383"/>
          <p:cNvSpPr>
            <a:spLocks noChangeArrowheads="1"/>
          </p:cNvSpPr>
          <p:nvPr/>
        </p:nvSpPr>
        <p:spPr bwMode="auto">
          <a:xfrm>
            <a:off x="269875" y="1338263"/>
            <a:ext cx="8169275" cy="2079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 sz="1800">
              <a:ea typeface="隶书" pitchFamily="49" charset="-122"/>
            </a:endParaRPr>
          </a:p>
        </p:txBody>
      </p:sp>
      <p:pic>
        <p:nvPicPr>
          <p:cNvPr id="1128833" name="Picture 385"/>
          <p:cNvPicPr>
            <a:picLocks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69"/>
          <a:stretch>
            <a:fillRect/>
          </a:stretch>
        </p:blipFill>
        <p:spPr bwMode="auto">
          <a:xfrm>
            <a:off x="2325688" y="3603625"/>
            <a:ext cx="2033587" cy="9953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28834" name="Picture 386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0FFFF"/>
              </a:clrFrom>
              <a:clrTo>
                <a:srgbClr val="F0FFFF">
                  <a:alpha val="0"/>
                </a:srgbClr>
              </a:clrTo>
            </a:clrChange>
          </a:blip>
          <a:srcRect l="4234" t="9735" b="11429"/>
          <a:stretch>
            <a:fillRect/>
          </a:stretch>
        </p:blipFill>
        <p:spPr bwMode="auto">
          <a:xfrm>
            <a:off x="4165600" y="3705225"/>
            <a:ext cx="1893888" cy="1200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</p:pic>
      <p:sp>
        <p:nvSpPr>
          <p:cNvPr id="1128835" name="Text Box 387"/>
          <p:cNvSpPr txBox="1">
            <a:spLocks noChangeArrowheads="1"/>
          </p:cNvSpPr>
          <p:nvPr/>
        </p:nvSpPr>
        <p:spPr bwMode="auto">
          <a:xfrm>
            <a:off x="5619750" y="3579813"/>
            <a:ext cx="339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b="1">
                <a:solidFill>
                  <a:srgbClr val="000099"/>
                </a:solidFill>
                <a:ea typeface="黑体" pitchFamily="2" charset="-122"/>
              </a:rPr>
              <a:t>...</a:t>
            </a:r>
          </a:p>
        </p:txBody>
      </p:sp>
      <p:sp>
        <p:nvSpPr>
          <p:cNvPr id="32775" name="Rectangle 392"/>
          <p:cNvSpPr>
            <a:spLocks noChangeArrowheads="1"/>
          </p:cNvSpPr>
          <p:nvPr/>
        </p:nvSpPr>
        <p:spPr bwMode="auto">
          <a:xfrm>
            <a:off x="2205038" y="3833813"/>
            <a:ext cx="889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 sz="1800">
              <a:ea typeface="隶书" pitchFamily="49" charset="-122"/>
            </a:endParaRPr>
          </a:p>
        </p:txBody>
      </p:sp>
      <p:sp>
        <p:nvSpPr>
          <p:cNvPr id="32776" name="Rectangle 393"/>
          <p:cNvSpPr>
            <a:spLocks noChangeArrowheads="1"/>
          </p:cNvSpPr>
          <p:nvPr/>
        </p:nvSpPr>
        <p:spPr bwMode="auto">
          <a:xfrm>
            <a:off x="3752850" y="3932238"/>
            <a:ext cx="889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 sz="1800">
              <a:ea typeface="隶书" pitchFamily="49" charset="-122"/>
            </a:endParaRPr>
          </a:p>
        </p:txBody>
      </p:sp>
      <p:sp>
        <p:nvSpPr>
          <p:cNvPr id="32777" name="Rectangle 394"/>
          <p:cNvSpPr>
            <a:spLocks noChangeArrowheads="1"/>
          </p:cNvSpPr>
          <p:nvPr/>
        </p:nvSpPr>
        <p:spPr bwMode="auto">
          <a:xfrm>
            <a:off x="5535613" y="4130675"/>
            <a:ext cx="889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 sz="1800">
              <a:ea typeface="隶书" pitchFamily="49" charset="-122"/>
            </a:endParaRPr>
          </a:p>
        </p:txBody>
      </p:sp>
      <p:sp>
        <p:nvSpPr>
          <p:cNvPr id="32778" name="Rectangle 396"/>
          <p:cNvSpPr>
            <a:spLocks noChangeArrowheads="1"/>
          </p:cNvSpPr>
          <p:nvPr/>
        </p:nvSpPr>
        <p:spPr bwMode="auto">
          <a:xfrm>
            <a:off x="5961063" y="1709738"/>
            <a:ext cx="1943100" cy="1484312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50000">
                <a:srgbClr val="FFFFE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 sz="1800">
              <a:ea typeface="隶书" pitchFamily="49" charset="-122"/>
            </a:endParaRPr>
          </a:p>
        </p:txBody>
      </p:sp>
      <p:grpSp>
        <p:nvGrpSpPr>
          <p:cNvPr id="8" name="Group 397"/>
          <p:cNvGrpSpPr>
            <a:grpSpLocks noChangeAspect="1"/>
          </p:cNvGrpSpPr>
          <p:nvPr/>
        </p:nvGrpSpPr>
        <p:grpSpPr bwMode="auto">
          <a:xfrm>
            <a:off x="6073775" y="1836738"/>
            <a:ext cx="169863" cy="163512"/>
            <a:chOff x="2113" y="2643"/>
            <a:chExt cx="146" cy="149"/>
          </a:xfrm>
        </p:grpSpPr>
        <p:grpSp>
          <p:nvGrpSpPr>
            <p:cNvPr id="9" name="Group 398"/>
            <p:cNvGrpSpPr>
              <a:grpSpLocks noChangeAspect="1"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2913" name="Freeform 399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914" name="Oval 400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915" name="Oval 401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  <p:grpSp>
          <p:nvGrpSpPr>
            <p:cNvPr id="10" name="Group 402"/>
            <p:cNvGrpSpPr>
              <a:grpSpLocks noChangeAspect="1"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2910" name="Freeform 403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911" name="Oval 404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912" name="Oval 405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</p:grpSp>
      <p:grpSp>
        <p:nvGrpSpPr>
          <p:cNvPr id="11" name="Group 406"/>
          <p:cNvGrpSpPr>
            <a:grpSpLocks noChangeAspect="1"/>
          </p:cNvGrpSpPr>
          <p:nvPr/>
        </p:nvGrpSpPr>
        <p:grpSpPr bwMode="auto">
          <a:xfrm>
            <a:off x="6824663" y="2700338"/>
            <a:ext cx="169862" cy="163512"/>
            <a:chOff x="2113" y="2643"/>
            <a:chExt cx="146" cy="149"/>
          </a:xfrm>
        </p:grpSpPr>
        <p:grpSp>
          <p:nvGrpSpPr>
            <p:cNvPr id="12" name="Group 407"/>
            <p:cNvGrpSpPr>
              <a:grpSpLocks noChangeAspect="1"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2905" name="Freeform 408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906" name="Oval 409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907" name="Oval 410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  <p:grpSp>
          <p:nvGrpSpPr>
            <p:cNvPr id="13" name="Group 411"/>
            <p:cNvGrpSpPr>
              <a:grpSpLocks noChangeAspect="1"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2902" name="Freeform 412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903" name="Oval 413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904" name="Oval 414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</p:grpSp>
      <p:grpSp>
        <p:nvGrpSpPr>
          <p:cNvPr id="14" name="Group 415"/>
          <p:cNvGrpSpPr>
            <a:grpSpLocks noChangeAspect="1"/>
          </p:cNvGrpSpPr>
          <p:nvPr/>
        </p:nvGrpSpPr>
        <p:grpSpPr bwMode="auto">
          <a:xfrm>
            <a:off x="6824663" y="2135188"/>
            <a:ext cx="169862" cy="163512"/>
            <a:chOff x="2113" y="2643"/>
            <a:chExt cx="146" cy="149"/>
          </a:xfrm>
        </p:grpSpPr>
        <p:grpSp>
          <p:nvGrpSpPr>
            <p:cNvPr id="15" name="Group 416"/>
            <p:cNvGrpSpPr>
              <a:grpSpLocks noChangeAspect="1"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2897" name="Freeform 417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898" name="Oval 418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899" name="Oval 419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  <p:grpSp>
          <p:nvGrpSpPr>
            <p:cNvPr id="16" name="Group 420"/>
            <p:cNvGrpSpPr>
              <a:grpSpLocks noChangeAspect="1"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2894" name="Freeform 421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895" name="Oval 422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896" name="Oval 423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</p:grpSp>
      <p:grpSp>
        <p:nvGrpSpPr>
          <p:cNvPr id="17" name="Group 424"/>
          <p:cNvGrpSpPr>
            <a:grpSpLocks noChangeAspect="1"/>
          </p:cNvGrpSpPr>
          <p:nvPr/>
        </p:nvGrpSpPr>
        <p:grpSpPr bwMode="auto">
          <a:xfrm>
            <a:off x="6832600" y="2424113"/>
            <a:ext cx="169863" cy="163512"/>
            <a:chOff x="2113" y="2643"/>
            <a:chExt cx="146" cy="149"/>
          </a:xfrm>
        </p:grpSpPr>
        <p:grpSp>
          <p:nvGrpSpPr>
            <p:cNvPr id="18" name="Group 425"/>
            <p:cNvGrpSpPr>
              <a:grpSpLocks noChangeAspect="1"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2889" name="Freeform 426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890" name="Oval 427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891" name="Oval 428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  <p:grpSp>
          <p:nvGrpSpPr>
            <p:cNvPr id="19" name="Group 429"/>
            <p:cNvGrpSpPr>
              <a:grpSpLocks noChangeAspect="1"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2886" name="Freeform 430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887" name="Oval 431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888" name="Oval 432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</p:grpSp>
      <p:cxnSp>
        <p:nvCxnSpPr>
          <p:cNvPr id="32783" name="AutoShape 433"/>
          <p:cNvCxnSpPr>
            <a:cxnSpLocks noChangeShapeType="1"/>
            <a:stCxn id="32878" idx="23"/>
            <a:endCxn id="32912" idx="4"/>
          </p:cNvCxnSpPr>
          <p:nvPr/>
        </p:nvCxnSpPr>
        <p:spPr bwMode="auto">
          <a:xfrm flipH="1" flipV="1">
            <a:off x="6188075" y="1957388"/>
            <a:ext cx="303213" cy="117475"/>
          </a:xfrm>
          <a:prstGeom prst="bentConnector4">
            <a:avLst>
              <a:gd name="adj1" fmla="val 99472"/>
              <a:gd name="adj2" fmla="val 54056"/>
            </a:avLst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cxnSp>
      <p:cxnSp>
        <p:nvCxnSpPr>
          <p:cNvPr id="32784" name="AutoShape 434"/>
          <p:cNvCxnSpPr>
            <a:cxnSpLocks noChangeShapeType="1"/>
            <a:stCxn id="32897" idx="23"/>
            <a:endCxn id="32878" idx="15"/>
          </p:cNvCxnSpPr>
          <p:nvPr/>
        </p:nvCxnSpPr>
        <p:spPr bwMode="auto">
          <a:xfrm flipH="1" flipV="1">
            <a:off x="6499225" y="2082800"/>
            <a:ext cx="325438" cy="65088"/>
          </a:xfrm>
          <a:prstGeom prst="bentConnector3">
            <a:avLst>
              <a:gd name="adj1" fmla="val 97069"/>
            </a:avLst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cxnSp>
      <p:cxnSp>
        <p:nvCxnSpPr>
          <p:cNvPr id="32785" name="AutoShape 435"/>
          <p:cNvCxnSpPr>
            <a:cxnSpLocks noChangeShapeType="1"/>
            <a:stCxn id="32889" idx="23"/>
            <a:endCxn id="32878" idx="15"/>
          </p:cNvCxnSpPr>
          <p:nvPr/>
        </p:nvCxnSpPr>
        <p:spPr bwMode="auto">
          <a:xfrm flipH="1" flipV="1">
            <a:off x="6499225" y="2082800"/>
            <a:ext cx="333375" cy="354013"/>
          </a:xfrm>
          <a:prstGeom prst="bentConnector3">
            <a:avLst>
              <a:gd name="adj1" fmla="val 90949"/>
            </a:avLst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cxnSp>
      <p:cxnSp>
        <p:nvCxnSpPr>
          <p:cNvPr id="32786" name="AutoShape 436"/>
          <p:cNvCxnSpPr>
            <a:cxnSpLocks noChangeShapeType="1"/>
            <a:stCxn id="32905" idx="23"/>
            <a:endCxn id="32878" idx="15"/>
          </p:cNvCxnSpPr>
          <p:nvPr/>
        </p:nvCxnSpPr>
        <p:spPr bwMode="auto">
          <a:xfrm flipH="1" flipV="1">
            <a:off x="6499225" y="2082800"/>
            <a:ext cx="325438" cy="630238"/>
          </a:xfrm>
          <a:prstGeom prst="bentConnector3">
            <a:avLst>
              <a:gd name="adj1" fmla="val 90241"/>
            </a:avLst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cxnSp>
      <p:sp>
        <p:nvSpPr>
          <p:cNvPr id="1128885" name="Text Box 437"/>
          <p:cNvSpPr txBox="1">
            <a:spLocks noChangeArrowheads="1"/>
          </p:cNvSpPr>
          <p:nvPr/>
        </p:nvSpPr>
        <p:spPr bwMode="auto">
          <a:xfrm>
            <a:off x="6232525" y="3116263"/>
            <a:ext cx="16716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400">
                <a:solidFill>
                  <a:srgbClr val="0000CC"/>
                </a:solidFill>
                <a:ea typeface="SimHei" pitchFamily="2" charset="-122"/>
              </a:rPr>
              <a:t>全机产品结构</a:t>
            </a:r>
          </a:p>
        </p:txBody>
      </p:sp>
      <p:sp>
        <p:nvSpPr>
          <p:cNvPr id="1128886" name="Text Box 438"/>
          <p:cNvSpPr txBox="1">
            <a:spLocks noChangeArrowheads="1"/>
          </p:cNvSpPr>
          <p:nvPr/>
        </p:nvSpPr>
        <p:spPr bwMode="auto">
          <a:xfrm>
            <a:off x="6748463" y="2843213"/>
            <a:ext cx="3159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400">
                <a:solidFill>
                  <a:srgbClr val="0000CC"/>
                </a:solidFill>
                <a:ea typeface="黑体" pitchFamily="2" charset="-122"/>
              </a:rPr>
              <a:t>...</a:t>
            </a:r>
          </a:p>
        </p:txBody>
      </p:sp>
      <p:cxnSp>
        <p:nvCxnSpPr>
          <p:cNvPr id="32789" name="AutoShape 439"/>
          <p:cNvCxnSpPr>
            <a:cxnSpLocks noChangeShapeType="1"/>
            <a:stCxn id="1128886" idx="1"/>
            <a:endCxn id="32880" idx="3"/>
          </p:cNvCxnSpPr>
          <p:nvPr/>
        </p:nvCxnSpPr>
        <p:spPr bwMode="auto">
          <a:xfrm rot="10800000">
            <a:off x="6537325" y="2135188"/>
            <a:ext cx="211138" cy="860425"/>
          </a:xfrm>
          <a:prstGeom prst="bentConnector2">
            <a:avLst/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cxnSp>
      <p:grpSp>
        <p:nvGrpSpPr>
          <p:cNvPr id="20" name="Group 440"/>
          <p:cNvGrpSpPr>
            <a:grpSpLocks noChangeAspect="1"/>
          </p:cNvGrpSpPr>
          <p:nvPr/>
        </p:nvGrpSpPr>
        <p:grpSpPr bwMode="auto">
          <a:xfrm>
            <a:off x="6438900" y="2020888"/>
            <a:ext cx="169863" cy="163512"/>
            <a:chOff x="2113" y="2643"/>
            <a:chExt cx="146" cy="149"/>
          </a:xfrm>
        </p:grpSpPr>
        <p:grpSp>
          <p:nvGrpSpPr>
            <p:cNvPr id="21" name="Group 441"/>
            <p:cNvGrpSpPr>
              <a:grpSpLocks noChangeAspect="1"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2881" name="Freeform 442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882" name="Oval 443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883" name="Oval 444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  <p:grpSp>
          <p:nvGrpSpPr>
            <p:cNvPr id="22" name="Group 445"/>
            <p:cNvGrpSpPr>
              <a:grpSpLocks noChangeAspect="1"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2878" name="Freeform 446"/>
              <p:cNvSpPr>
                <a:spLocks noChangeAspect="1"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5 w 2700"/>
                  <a:gd name="T1" fmla="*/ 1 h 2628"/>
                  <a:gd name="T2" fmla="*/ 6 w 2700"/>
                  <a:gd name="T3" fmla="*/ 2 h 2628"/>
                  <a:gd name="T4" fmla="*/ 7 w 2700"/>
                  <a:gd name="T5" fmla="*/ 1 h 2628"/>
                  <a:gd name="T6" fmla="*/ 8 w 2700"/>
                  <a:gd name="T7" fmla="*/ 2 h 2628"/>
                  <a:gd name="T8" fmla="*/ 7 w 2700"/>
                  <a:gd name="T9" fmla="*/ 3 h 2628"/>
                  <a:gd name="T10" fmla="*/ 8 w 2700"/>
                  <a:gd name="T11" fmla="*/ 4 h 2628"/>
                  <a:gd name="T12" fmla="*/ 9 w 2700"/>
                  <a:gd name="T13" fmla="*/ 4 h 2628"/>
                  <a:gd name="T14" fmla="*/ 9 w 2700"/>
                  <a:gd name="T15" fmla="*/ 5 h 2628"/>
                  <a:gd name="T16" fmla="*/ 8 w 2700"/>
                  <a:gd name="T17" fmla="*/ 5 h 2628"/>
                  <a:gd name="T18" fmla="*/ 7 w 2700"/>
                  <a:gd name="T19" fmla="*/ 6 h 2628"/>
                  <a:gd name="T20" fmla="*/ 8 w 2700"/>
                  <a:gd name="T21" fmla="*/ 7 h 2628"/>
                  <a:gd name="T22" fmla="*/ 7 w 2700"/>
                  <a:gd name="T23" fmla="*/ 8 h 2628"/>
                  <a:gd name="T24" fmla="*/ 6 w 2700"/>
                  <a:gd name="T25" fmla="*/ 8 h 2628"/>
                  <a:gd name="T26" fmla="*/ 5 w 2700"/>
                  <a:gd name="T27" fmla="*/ 8 h 2628"/>
                  <a:gd name="T28" fmla="*/ 5 w 2700"/>
                  <a:gd name="T29" fmla="*/ 9 h 2628"/>
                  <a:gd name="T30" fmla="*/ 4 w 2700"/>
                  <a:gd name="T31" fmla="*/ 9 h 2628"/>
                  <a:gd name="T32" fmla="*/ 4 w 2700"/>
                  <a:gd name="T33" fmla="*/ 8 h 2628"/>
                  <a:gd name="T34" fmla="*/ 3 w 2700"/>
                  <a:gd name="T35" fmla="*/ 8 h 2628"/>
                  <a:gd name="T36" fmla="*/ 2 w 2700"/>
                  <a:gd name="T37" fmla="*/ 9 h 2628"/>
                  <a:gd name="T38" fmla="*/ 1 w 2700"/>
                  <a:gd name="T39" fmla="*/ 8 h 2628"/>
                  <a:gd name="T40" fmla="*/ 2 w 2700"/>
                  <a:gd name="T41" fmla="*/ 7 h 2628"/>
                  <a:gd name="T42" fmla="*/ 1 w 2700"/>
                  <a:gd name="T43" fmla="*/ 6 h 2628"/>
                  <a:gd name="T44" fmla="*/ 0 w 2700"/>
                  <a:gd name="T45" fmla="*/ 6 h 2628"/>
                  <a:gd name="T46" fmla="*/ 0 w 2700"/>
                  <a:gd name="T47" fmla="*/ 5 h 2628"/>
                  <a:gd name="T48" fmla="*/ 1 w 2700"/>
                  <a:gd name="T49" fmla="*/ 4 h 2628"/>
                  <a:gd name="T50" fmla="*/ 1 w 2700"/>
                  <a:gd name="T51" fmla="*/ 3 h 2628"/>
                  <a:gd name="T52" fmla="*/ 0 w 2700"/>
                  <a:gd name="T53" fmla="*/ 2 h 2628"/>
                  <a:gd name="T54" fmla="*/ 1 w 2700"/>
                  <a:gd name="T55" fmla="*/ 1 h 2628"/>
                  <a:gd name="T56" fmla="*/ 2 w 2700"/>
                  <a:gd name="T57" fmla="*/ 2 h 2628"/>
                  <a:gd name="T58" fmla="*/ 3 w 2700"/>
                  <a:gd name="T59" fmla="*/ 1 h 2628"/>
                  <a:gd name="T60" fmla="*/ 4 w 2700"/>
                  <a:gd name="T61" fmla="*/ 0 h 2628"/>
                  <a:gd name="T62" fmla="*/ 5 w 2700"/>
                  <a:gd name="T63" fmla="*/ 0 h 2628"/>
                  <a:gd name="T64" fmla="*/ 5 w 2700"/>
                  <a:gd name="T65" fmla="*/ 1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2879" name="Oval 447"/>
              <p:cNvSpPr>
                <a:spLocks noChangeAspect="1"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  <p:sp>
            <p:nvSpPr>
              <p:cNvPr id="32880" name="Oval 448"/>
              <p:cNvSpPr>
                <a:spLocks noChangeAspect="1"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endParaRPr lang="zh-CN" altLang="en-US" sz="1800">
                  <a:ea typeface="隶书" pitchFamily="49" charset="-122"/>
                </a:endParaRPr>
              </a:p>
            </p:txBody>
          </p:sp>
        </p:grpSp>
      </p:grpSp>
      <p:sp>
        <p:nvSpPr>
          <p:cNvPr id="1128904" name="Text Box 456"/>
          <p:cNvSpPr txBox="1">
            <a:spLocks noChangeArrowheads="1"/>
          </p:cNvSpPr>
          <p:nvPr/>
        </p:nvSpPr>
        <p:spPr bwMode="auto">
          <a:xfrm>
            <a:off x="490538" y="1338263"/>
            <a:ext cx="1671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Hei" pitchFamily="2" charset="-122"/>
              </a:rPr>
              <a:t>PLM</a:t>
            </a:r>
            <a:endParaRPr lang="zh-CN" altLang="en-US" sz="1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SimHei" pitchFamily="2" charset="-122"/>
            </a:endParaRPr>
          </a:p>
        </p:txBody>
      </p:sp>
      <p:grpSp>
        <p:nvGrpSpPr>
          <p:cNvPr id="23" name="Group 147"/>
          <p:cNvGrpSpPr>
            <a:grpSpLocks/>
          </p:cNvGrpSpPr>
          <p:nvPr/>
        </p:nvGrpSpPr>
        <p:grpSpPr bwMode="auto">
          <a:xfrm>
            <a:off x="395288" y="2224088"/>
            <a:ext cx="6484937" cy="2671762"/>
            <a:chOff x="282" y="1574"/>
            <a:chExt cx="4085" cy="1683"/>
          </a:xfrm>
        </p:grpSpPr>
        <p:pic>
          <p:nvPicPr>
            <p:cNvPr id="32874" name="Picture 11" descr="CATIA200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2" y="2225"/>
              <a:ext cx="1412" cy="1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2875" name="AutoShape 459"/>
            <p:cNvCxnSpPr>
              <a:cxnSpLocks noChangeShapeType="1"/>
            </p:cNvCxnSpPr>
            <p:nvPr/>
          </p:nvCxnSpPr>
          <p:spPr bwMode="auto">
            <a:xfrm rot="10800000" flipV="1">
              <a:off x="1478" y="1574"/>
              <a:ext cx="2889" cy="1069"/>
            </a:xfrm>
            <a:prstGeom prst="curvedConnector3">
              <a:avLst>
                <a:gd name="adj1" fmla="val 45204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</p:cxnSp>
      </p:grpSp>
      <p:cxnSp>
        <p:nvCxnSpPr>
          <p:cNvPr id="1128908" name="AutoShape 460"/>
          <p:cNvCxnSpPr>
            <a:cxnSpLocks noChangeShapeType="1"/>
            <a:stCxn id="32886" idx="23"/>
            <a:endCxn id="32776" idx="3"/>
          </p:cNvCxnSpPr>
          <p:nvPr/>
        </p:nvCxnSpPr>
        <p:spPr bwMode="auto">
          <a:xfrm flipH="1">
            <a:off x="3841750" y="2478088"/>
            <a:ext cx="3043238" cy="1541462"/>
          </a:xfrm>
          <a:prstGeom prst="curvedConnector3">
            <a:avLst>
              <a:gd name="adj1" fmla="val 36199"/>
            </a:avLst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128909" name="AutoShape 461"/>
          <p:cNvCxnSpPr>
            <a:cxnSpLocks noChangeShapeType="1"/>
            <a:stCxn id="32902" idx="19"/>
            <a:endCxn id="32777" idx="0"/>
          </p:cNvCxnSpPr>
          <p:nvPr/>
        </p:nvCxnSpPr>
        <p:spPr bwMode="auto">
          <a:xfrm flipH="1">
            <a:off x="5580063" y="2759075"/>
            <a:ext cx="1298575" cy="1371600"/>
          </a:xfrm>
          <a:prstGeom prst="curvedConnector4">
            <a:avLst>
              <a:gd name="adj1" fmla="val 55745"/>
              <a:gd name="adj2" fmla="val 53704"/>
            </a:avLst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</p:cxnSp>
      <p:grpSp>
        <p:nvGrpSpPr>
          <p:cNvPr id="24" name="Group 148"/>
          <p:cNvGrpSpPr>
            <a:grpSpLocks/>
          </p:cNvGrpSpPr>
          <p:nvPr/>
        </p:nvGrpSpPr>
        <p:grpSpPr bwMode="auto">
          <a:xfrm>
            <a:off x="342900" y="4810125"/>
            <a:ext cx="3609975" cy="1681163"/>
            <a:chOff x="249" y="3203"/>
            <a:chExt cx="2274" cy="1059"/>
          </a:xfrm>
        </p:grpSpPr>
        <p:sp>
          <p:nvSpPr>
            <p:cNvPr id="97" name="Line 16"/>
            <p:cNvSpPr>
              <a:spLocks noChangeShapeType="1"/>
            </p:cNvSpPr>
            <p:nvPr/>
          </p:nvSpPr>
          <p:spPr bwMode="auto">
            <a:xfrm>
              <a:off x="1445" y="3815"/>
              <a:ext cx="0" cy="42"/>
            </a:xfrm>
            <a:prstGeom prst="line">
              <a:avLst/>
            </a:prstGeom>
            <a:noFill/>
            <a:ln w="3175">
              <a:noFill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solidFill>
                  <a:srgbClr val="000000"/>
                </a:solidFill>
                <a:ea typeface="+mn-ea"/>
              </a:endParaRPr>
            </a:p>
          </p:txBody>
        </p:sp>
        <p:sp>
          <p:nvSpPr>
            <p:cNvPr id="98" name="Line 17"/>
            <p:cNvSpPr>
              <a:spLocks noChangeShapeType="1"/>
            </p:cNvSpPr>
            <p:nvPr/>
          </p:nvSpPr>
          <p:spPr bwMode="auto">
            <a:xfrm flipV="1">
              <a:off x="1509" y="3464"/>
              <a:ext cx="0" cy="48"/>
            </a:xfrm>
            <a:prstGeom prst="line">
              <a:avLst/>
            </a:prstGeom>
            <a:noFill/>
            <a:ln w="3175">
              <a:noFill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solidFill>
                  <a:srgbClr val="000000"/>
                </a:solidFill>
                <a:ea typeface="+mn-ea"/>
              </a:endParaRPr>
            </a:p>
          </p:txBody>
        </p:sp>
        <p:sp>
          <p:nvSpPr>
            <p:cNvPr id="99" name="Line 18"/>
            <p:cNvSpPr>
              <a:spLocks noChangeShapeType="1"/>
            </p:cNvSpPr>
            <p:nvPr/>
          </p:nvSpPr>
          <p:spPr bwMode="auto">
            <a:xfrm flipV="1">
              <a:off x="927" y="3507"/>
              <a:ext cx="0" cy="48"/>
            </a:xfrm>
            <a:prstGeom prst="line">
              <a:avLst/>
            </a:prstGeom>
            <a:noFill/>
            <a:ln w="3175">
              <a:noFill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solidFill>
                  <a:srgbClr val="000000"/>
                </a:solidFill>
                <a:ea typeface="+mn-ea"/>
              </a:endParaRPr>
            </a:p>
          </p:txBody>
        </p:sp>
        <p:sp>
          <p:nvSpPr>
            <p:cNvPr id="100" name="Line 19"/>
            <p:cNvSpPr>
              <a:spLocks noChangeShapeType="1"/>
            </p:cNvSpPr>
            <p:nvPr/>
          </p:nvSpPr>
          <p:spPr bwMode="auto">
            <a:xfrm flipV="1">
              <a:off x="1151" y="3443"/>
              <a:ext cx="0" cy="48"/>
            </a:xfrm>
            <a:prstGeom prst="line">
              <a:avLst/>
            </a:prstGeom>
            <a:noFill/>
            <a:ln w="3175">
              <a:noFill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solidFill>
                  <a:srgbClr val="000000"/>
                </a:solidFill>
                <a:ea typeface="+mn-ea"/>
              </a:endParaRPr>
            </a:p>
          </p:txBody>
        </p:sp>
        <p:pic>
          <p:nvPicPr>
            <p:cNvPr id="32844" name="Picture 12" descr="CATIA141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90" t="8337" r="1862" b="5812"/>
            <a:stretch>
              <a:fillRect/>
            </a:stretch>
          </p:blipFill>
          <p:spPr bwMode="auto">
            <a:xfrm>
              <a:off x="1450" y="3776"/>
              <a:ext cx="206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45" name="Picture 13" descr="CATIA141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90" t="8337" r="1862" b="5812"/>
            <a:stretch>
              <a:fillRect/>
            </a:stretch>
          </p:blipFill>
          <p:spPr bwMode="auto">
            <a:xfrm>
              <a:off x="1047" y="3252"/>
              <a:ext cx="206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46" name="Picture 14" descr="CATIA142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26" t="9953" r="7787" b="11848"/>
            <a:stretch>
              <a:fillRect/>
            </a:stretch>
          </p:blipFill>
          <p:spPr bwMode="auto">
            <a:xfrm>
              <a:off x="1713" y="3742"/>
              <a:ext cx="10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47" name="Picture 15" descr="CATIA142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26" t="9953" r="7787" b="11848"/>
            <a:stretch>
              <a:fillRect/>
            </a:stretch>
          </p:blipFill>
          <p:spPr bwMode="auto">
            <a:xfrm>
              <a:off x="1999" y="3731"/>
              <a:ext cx="247" cy="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48" name="Picture 16" descr="CATIA142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526" t="9953" r="7787" b="11848"/>
            <a:stretch>
              <a:fillRect/>
            </a:stretch>
          </p:blipFill>
          <p:spPr bwMode="auto">
            <a:xfrm>
              <a:off x="1819" y="3622"/>
              <a:ext cx="10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49" name="Picture 17" descr="CATIA004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5" y="4036"/>
              <a:ext cx="323" cy="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0" name="Picture 18" descr="CATIA004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8" y="3330"/>
              <a:ext cx="29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1" name="Picture 19" descr="CATIA003"/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6" y="3608"/>
              <a:ext cx="147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2" name="Picture 20" descr="CATIA003"/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5" y="3951"/>
              <a:ext cx="148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3" name="Picture 21" descr="CATIA008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92" y="3788"/>
              <a:ext cx="334" cy="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4" name="Picture 22" descr="CATIA009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28" y="3270"/>
              <a:ext cx="430" cy="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5" name="Picture 23" descr="CATIA016"/>
            <p:cNvPicPr>
              <a:picLocks noChangeAspect="1" noChangeArrowheads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/>
            </a:blip>
            <a:srcRect/>
            <a:stretch>
              <a:fillRect/>
            </a:stretch>
          </p:blipFill>
          <p:spPr bwMode="auto">
            <a:xfrm>
              <a:off x="2262" y="3539"/>
              <a:ext cx="152" cy="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6" name="Picture 24" descr="CATIA189"/>
            <p:cNvPicPr>
              <a:picLocks noChangeAspect="1" noChangeArrowheads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63" y="3298"/>
              <a:ext cx="414" cy="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7" name="Picture 25" descr="CATIA144"/>
            <p:cNvPicPr>
              <a:picLocks noChangeAspect="1" noChangeArrowheads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17" t="16350" r="11380" b="10965"/>
            <a:stretch>
              <a:fillRect/>
            </a:stretch>
          </p:blipFill>
          <p:spPr bwMode="auto">
            <a:xfrm>
              <a:off x="1072" y="4099"/>
              <a:ext cx="1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8" name="Picture 26" descr="CATIA010"/>
            <p:cNvPicPr>
              <a:picLocks noChangeAspect="1" noChangeArrowheads="1"/>
            </p:cNvPicPr>
            <p:nvPr/>
          </p:nvPicPr>
          <p:blipFill>
            <a:blip r:embed="rId1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3" y="3770"/>
              <a:ext cx="168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59" name="Picture 27" descr="CATIA165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24" t="21182" b="16599"/>
            <a:stretch>
              <a:fillRect/>
            </a:stretch>
          </p:blipFill>
          <p:spPr bwMode="auto">
            <a:xfrm>
              <a:off x="640" y="3739"/>
              <a:ext cx="69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0" name="Picture 28" descr="CATIA192"/>
            <p:cNvPicPr>
              <a:picLocks noChangeAspect="1" noChangeArrowheads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11" y="3787"/>
              <a:ext cx="10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1" name="Picture 29" descr="CATIA018"/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06" y="3714"/>
              <a:ext cx="212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2" name="Picture 30" descr="CATIA008"/>
            <p:cNvPicPr>
              <a:picLocks noChangeAspect="1" noChangeArrowheads="1"/>
            </p:cNvPicPr>
            <p:nvPr/>
          </p:nvPicPr>
          <p:blipFill>
            <a:blip r:embed="rId1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37" y="3867"/>
              <a:ext cx="160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3" name="Picture 31" descr="CATIA195"/>
            <p:cNvPicPr>
              <a:picLocks noChangeAspect="1" noChangeArrowheads="1"/>
            </p:cNvPicPr>
            <p:nvPr/>
          </p:nvPicPr>
          <p:blipFill>
            <a:blip r:embed="rId2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7" y="3531"/>
              <a:ext cx="362" cy="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4" name="Picture 32" descr="CATIA197"/>
            <p:cNvPicPr>
              <a:picLocks noChangeAspect="1" noChangeArrowheads="1"/>
            </p:cNvPicPr>
            <p:nvPr/>
          </p:nvPicPr>
          <p:blipFill>
            <a:blip r:embed="rId2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42" y="3830"/>
              <a:ext cx="45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5" name="Picture 33" descr="CATIA176"/>
            <p:cNvPicPr>
              <a:picLocks noChangeAspect="1" noChangeArrowheads="1"/>
            </p:cNvPicPr>
            <p:nvPr/>
          </p:nvPicPr>
          <p:blipFill>
            <a:blip r:embed="rId2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84" y="3709"/>
              <a:ext cx="12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6" name="Picture 34" descr="CATIA015"/>
            <p:cNvPicPr>
              <a:picLocks noChangeAspect="1" noChangeArrowheads="1"/>
            </p:cNvPicPr>
            <p:nvPr/>
          </p:nvPicPr>
          <p:blipFill>
            <a:blip r:embed="rId2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5" y="4030"/>
              <a:ext cx="15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" name="Group 35"/>
            <p:cNvGrpSpPr>
              <a:grpSpLocks/>
            </p:cNvGrpSpPr>
            <p:nvPr/>
          </p:nvGrpSpPr>
          <p:grpSpPr bwMode="auto">
            <a:xfrm>
              <a:off x="967" y="3538"/>
              <a:ext cx="367" cy="240"/>
              <a:chOff x="336" y="3648"/>
              <a:chExt cx="580" cy="344"/>
            </a:xfrm>
          </p:grpSpPr>
          <p:pic>
            <p:nvPicPr>
              <p:cNvPr id="32871" name="Picture 36" descr="CATIA186"/>
              <p:cNvPicPr>
                <a:picLocks noChangeAspect="1" noChangeArrowheads="1"/>
              </p:cNvPicPr>
              <p:nvPr/>
            </p:nvPicPr>
            <p:blipFill>
              <a:blip r:embed="rId2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2" y="3696"/>
                <a:ext cx="360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872" name="Picture 37" descr="CATIA187"/>
              <p:cNvPicPr>
                <a:picLocks noChangeAspect="1" noChangeArrowheads="1"/>
              </p:cNvPicPr>
              <p:nvPr/>
            </p:nvPicPr>
            <p:blipFill>
              <a:blip r:embed="rId2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6" y="3648"/>
                <a:ext cx="192" cy="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873" name="Picture 38" descr="CATIA188"/>
              <p:cNvPicPr>
                <a:picLocks noChangeAspect="1" noChangeArrowheads="1"/>
              </p:cNvPicPr>
              <p:nvPr/>
            </p:nvPicPr>
            <p:blipFill>
              <a:blip r:embed="rId2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20" y="3792"/>
                <a:ext cx="196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2868" name="Picture 39" descr="CATIA201"/>
            <p:cNvPicPr>
              <a:picLocks noChangeAspect="1" noChangeArrowheads="1"/>
            </p:cNvPicPr>
            <p:nvPr/>
          </p:nvPicPr>
          <p:blipFill>
            <a:blip r:embed="rId2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06" y="4056"/>
              <a:ext cx="18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69" name="Picture 40" descr="CATIA191"/>
            <p:cNvPicPr>
              <a:picLocks noChangeAspect="1" noChangeArrowheads="1"/>
            </p:cNvPicPr>
            <p:nvPr/>
          </p:nvPicPr>
          <p:blipFill>
            <a:blip r:embed="rId2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24" y="3902"/>
              <a:ext cx="222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" name="Oval 42"/>
            <p:cNvSpPr>
              <a:spLocks noChangeArrowheads="1"/>
            </p:cNvSpPr>
            <p:nvPr/>
          </p:nvSpPr>
          <p:spPr bwMode="auto">
            <a:xfrm>
              <a:off x="249" y="3203"/>
              <a:ext cx="2274" cy="104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 sz="1800">
                <a:ea typeface="隶书" pitchFamily="49" charset="-122"/>
              </a:endParaRPr>
            </a:p>
          </p:txBody>
        </p:sp>
      </p:grpSp>
      <p:sp>
        <p:nvSpPr>
          <p:cNvPr id="135" name="右箭头 134"/>
          <p:cNvSpPr>
            <a:spLocks noChangeArrowheads="1"/>
          </p:cNvSpPr>
          <p:nvPr/>
        </p:nvSpPr>
        <p:spPr bwMode="auto">
          <a:xfrm rot="3321706">
            <a:off x="1774031" y="4580732"/>
            <a:ext cx="398463" cy="222250"/>
          </a:xfrm>
          <a:prstGeom prst="rightArrow">
            <a:avLst>
              <a:gd name="adj1" fmla="val 50000"/>
              <a:gd name="adj2" fmla="val 27399"/>
            </a:avLst>
          </a:prstGeom>
          <a:gradFill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/>
          </a:gradFill>
          <a:ln w="9525" algn="ctr">
            <a:solidFill>
              <a:srgbClr val="FFCB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rot="10800000" vert="eaVert" anchor="ctr"/>
          <a:lstStyle/>
          <a:p>
            <a:pPr>
              <a:spcBef>
                <a:spcPct val="50000"/>
              </a:spcBef>
              <a:defRPr/>
            </a:pPr>
            <a:endParaRPr lang="zh-CN" altLang="en-US" sz="1600">
              <a:ea typeface="隶书" pitchFamily="49" charset="-122"/>
            </a:endParaRPr>
          </a:p>
        </p:txBody>
      </p:sp>
      <p:pic>
        <p:nvPicPr>
          <p:cNvPr id="21554" name="Picture 275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82395">
            <a:off x="2293938" y="1860550"/>
            <a:ext cx="15160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5" name="Picture 504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82395">
            <a:off x="3290888" y="1763713"/>
            <a:ext cx="15160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6" name="Picture 505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82395">
            <a:off x="2357438" y="2390775"/>
            <a:ext cx="15160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152"/>
          <p:cNvGrpSpPr>
            <a:grpSpLocks/>
          </p:cNvGrpSpPr>
          <p:nvPr/>
        </p:nvGrpSpPr>
        <p:grpSpPr bwMode="auto">
          <a:xfrm>
            <a:off x="1931988" y="1674813"/>
            <a:ext cx="3211512" cy="1390650"/>
            <a:chOff x="1250" y="1228"/>
            <a:chExt cx="2023" cy="876"/>
          </a:xfrm>
        </p:grpSpPr>
        <p:sp>
          <p:nvSpPr>
            <p:cNvPr id="132" name="Oval 42"/>
            <p:cNvSpPr>
              <a:spLocks noChangeArrowheads="1"/>
            </p:cNvSpPr>
            <p:nvPr/>
          </p:nvSpPr>
          <p:spPr bwMode="auto">
            <a:xfrm>
              <a:off x="1250" y="1228"/>
              <a:ext cx="2023" cy="87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 sz="1800">
                <a:ea typeface="隶书" pitchFamily="49" charset="-122"/>
              </a:endParaRPr>
            </a:p>
          </p:txBody>
        </p:sp>
        <p:pic>
          <p:nvPicPr>
            <p:cNvPr id="32839" name="Picture 506"/>
            <p:cNvPicPr>
              <a:picLocks noChangeAspect="1" noChangeArrowheads="1"/>
            </p:cNvPicPr>
            <p:nvPr/>
          </p:nvPicPr>
          <p:blipFill>
            <a:blip r:embed="rId2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382395">
              <a:off x="2118" y="1588"/>
              <a:ext cx="955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8955" name="Text Box 507"/>
          <p:cNvSpPr txBox="1">
            <a:spLocks noChangeArrowheads="1"/>
          </p:cNvSpPr>
          <p:nvPr/>
        </p:nvSpPr>
        <p:spPr bwMode="auto">
          <a:xfrm>
            <a:off x="2501900" y="1330325"/>
            <a:ext cx="43545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400">
                <a:solidFill>
                  <a:srgbClr val="0000CC"/>
                </a:solidFill>
                <a:ea typeface="SimHei" pitchFamily="2" charset="-122"/>
              </a:rPr>
              <a:t>实现</a:t>
            </a:r>
            <a:r>
              <a:rPr lang="zh-CN" altLang="en-US" sz="1400">
                <a:solidFill>
                  <a:srgbClr val="FF0000"/>
                </a:solidFill>
                <a:ea typeface="SimHei" pitchFamily="2" charset="-122"/>
              </a:rPr>
              <a:t>“动态”</a:t>
            </a:r>
            <a:r>
              <a:rPr lang="zh-CN" altLang="en-US" sz="1400">
                <a:solidFill>
                  <a:srgbClr val="0000CC"/>
                </a:solidFill>
                <a:ea typeface="SimHei" pitchFamily="2" charset="-122"/>
              </a:rPr>
              <a:t>、</a:t>
            </a:r>
            <a:r>
              <a:rPr lang="zh-CN" altLang="en-US" sz="1400">
                <a:solidFill>
                  <a:srgbClr val="FF0000"/>
                </a:solidFill>
                <a:ea typeface="SimHei" pitchFamily="2" charset="-122"/>
              </a:rPr>
              <a:t>“可配置”</a:t>
            </a:r>
            <a:r>
              <a:rPr lang="zh-CN" altLang="en-US" sz="1400">
                <a:solidFill>
                  <a:srgbClr val="0000CC"/>
                </a:solidFill>
                <a:ea typeface="SimHei" pitchFamily="2" charset="-122"/>
              </a:rPr>
              <a:t>的全机数字样机管理</a:t>
            </a:r>
          </a:p>
        </p:txBody>
      </p:sp>
      <p:pic>
        <p:nvPicPr>
          <p:cNvPr id="21559" name="Picture 3"/>
          <p:cNvPicPr>
            <a:picLocks noChangeAspect="1" noChangeArrowheads="1"/>
          </p:cNvPicPr>
          <p:nvPr/>
        </p:nvPicPr>
        <p:blipFill>
          <a:blip r:embed="rId30" cstate="screen"/>
          <a:srcRect/>
          <a:stretch>
            <a:fillRect/>
          </a:stretch>
        </p:blipFill>
        <p:spPr bwMode="auto">
          <a:xfrm>
            <a:off x="6103938" y="4306888"/>
            <a:ext cx="287972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151"/>
          <p:cNvGrpSpPr>
            <a:grpSpLocks/>
          </p:cNvGrpSpPr>
          <p:nvPr/>
        </p:nvGrpSpPr>
        <p:grpSpPr bwMode="auto">
          <a:xfrm>
            <a:off x="1955800" y="2717800"/>
            <a:ext cx="3997325" cy="1401763"/>
            <a:chOff x="1265" y="1885"/>
            <a:chExt cx="2518" cy="883"/>
          </a:xfrm>
        </p:grpSpPr>
        <p:sp>
          <p:nvSpPr>
            <p:cNvPr id="136" name="右箭头 135"/>
            <p:cNvSpPr>
              <a:spLocks noChangeArrowheads="1"/>
            </p:cNvSpPr>
            <p:nvPr/>
          </p:nvSpPr>
          <p:spPr bwMode="auto">
            <a:xfrm rot="-3380436">
              <a:off x="1032" y="2118"/>
              <a:ext cx="605" cy="140"/>
            </a:xfrm>
            <a:prstGeom prst="rightArrow">
              <a:avLst>
                <a:gd name="adj1" fmla="val 50000"/>
                <a:gd name="adj2" fmla="val 51217"/>
              </a:avLst>
            </a:prstGeom>
            <a:gradFill rotWithShape="1">
              <a:gsLst>
                <a:gs pos="0">
                  <a:srgbClr val="DAA700"/>
                </a:gs>
                <a:gs pos="80000">
                  <a:srgbClr val="FFDC00"/>
                </a:gs>
                <a:gs pos="100000">
                  <a:srgbClr val="FFE000"/>
                </a:gs>
              </a:gsLst>
              <a:lin ang="16200000"/>
            </a:gradFill>
            <a:ln w="9525" algn="ctr">
              <a:solidFill>
                <a:srgbClr val="FFCB00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rot="10800000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ea typeface="隶书" pitchFamily="49" charset="-122"/>
              </a:endParaRPr>
            </a:p>
          </p:txBody>
        </p:sp>
        <p:sp>
          <p:nvSpPr>
            <p:cNvPr id="2" name="右箭头 135"/>
            <p:cNvSpPr>
              <a:spLocks noChangeArrowheads="1"/>
            </p:cNvSpPr>
            <p:nvPr/>
          </p:nvSpPr>
          <p:spPr bwMode="auto">
            <a:xfrm rot="-6675472">
              <a:off x="1816" y="2263"/>
              <a:ext cx="629" cy="140"/>
            </a:xfrm>
            <a:prstGeom prst="rightArrow">
              <a:avLst>
                <a:gd name="adj1" fmla="val 50000"/>
                <a:gd name="adj2" fmla="val 53249"/>
              </a:avLst>
            </a:prstGeom>
            <a:gradFill rotWithShape="1">
              <a:gsLst>
                <a:gs pos="0">
                  <a:srgbClr val="DAA700"/>
                </a:gs>
                <a:gs pos="80000">
                  <a:srgbClr val="FFDC00"/>
                </a:gs>
                <a:gs pos="100000">
                  <a:srgbClr val="FFE000"/>
                </a:gs>
              </a:gsLst>
              <a:lin ang="16200000"/>
            </a:gradFill>
            <a:ln w="9525" algn="ctr">
              <a:solidFill>
                <a:srgbClr val="FFCB00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rot="10800000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ea typeface="隶书" pitchFamily="49" charset="-122"/>
              </a:endParaRPr>
            </a:p>
          </p:txBody>
        </p:sp>
        <p:sp>
          <p:nvSpPr>
            <p:cNvPr id="3" name="右箭头 135"/>
            <p:cNvSpPr>
              <a:spLocks noChangeArrowheads="1"/>
            </p:cNvSpPr>
            <p:nvPr/>
          </p:nvSpPr>
          <p:spPr bwMode="auto">
            <a:xfrm rot="-7661239">
              <a:off x="2430" y="2283"/>
              <a:ext cx="831" cy="140"/>
            </a:xfrm>
            <a:prstGeom prst="rightArrow">
              <a:avLst>
                <a:gd name="adj1" fmla="val 50000"/>
                <a:gd name="adj2" fmla="val 70349"/>
              </a:avLst>
            </a:prstGeom>
            <a:gradFill rotWithShape="1">
              <a:gsLst>
                <a:gs pos="0">
                  <a:srgbClr val="DAA700"/>
                </a:gs>
                <a:gs pos="80000">
                  <a:srgbClr val="FFDC00"/>
                </a:gs>
                <a:gs pos="100000">
                  <a:srgbClr val="FFE000"/>
                </a:gs>
              </a:gsLst>
              <a:lin ang="16200000"/>
            </a:gradFill>
            <a:ln w="9525" algn="ctr">
              <a:solidFill>
                <a:srgbClr val="FFCB00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rot="10800000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ea typeface="隶书" pitchFamily="49" charset="-122"/>
              </a:endParaRPr>
            </a:p>
          </p:txBody>
        </p:sp>
        <p:sp>
          <p:nvSpPr>
            <p:cNvPr id="4" name="右箭头 135"/>
            <p:cNvSpPr>
              <a:spLocks noChangeArrowheads="1"/>
            </p:cNvSpPr>
            <p:nvPr/>
          </p:nvSpPr>
          <p:spPr bwMode="auto">
            <a:xfrm rot="77800063">
              <a:off x="2857" y="2134"/>
              <a:ext cx="926" cy="140"/>
            </a:xfrm>
            <a:prstGeom prst="rightArrow">
              <a:avLst>
                <a:gd name="adj1" fmla="val 50000"/>
                <a:gd name="adj2" fmla="val 78392"/>
              </a:avLst>
            </a:prstGeom>
            <a:gradFill rotWithShape="1">
              <a:gsLst>
                <a:gs pos="0">
                  <a:srgbClr val="DAA700"/>
                </a:gs>
                <a:gs pos="80000">
                  <a:srgbClr val="FFDC00"/>
                </a:gs>
                <a:gs pos="100000">
                  <a:srgbClr val="FFE000"/>
                </a:gs>
              </a:gsLst>
              <a:lin ang="16200000"/>
            </a:gradFill>
            <a:ln w="9525" algn="ctr">
              <a:solidFill>
                <a:srgbClr val="FFCB00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rot="10800000" vert="eaVert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1600">
                <a:ea typeface="隶书" pitchFamily="49" charset="-122"/>
              </a:endParaRPr>
            </a:p>
          </p:txBody>
        </p:sp>
      </p:grpSp>
      <p:sp>
        <p:nvSpPr>
          <p:cNvPr id="21627" name="Rectangle 123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pPr eaLnBrk="1" hangingPunct="1">
              <a:defRPr/>
            </a:pP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管理实现过程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(1)</a:t>
            </a:r>
            <a:endParaRPr lang="zh-CN" altLang="en-US" sz="2800" dirty="0" smtClean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8" name="Group 146"/>
          <p:cNvGrpSpPr>
            <a:grpSpLocks/>
          </p:cNvGrpSpPr>
          <p:nvPr/>
        </p:nvGrpSpPr>
        <p:grpSpPr bwMode="auto">
          <a:xfrm>
            <a:off x="6985000" y="2270125"/>
            <a:ext cx="731838" cy="628650"/>
            <a:chOff x="4433" y="1603"/>
            <a:chExt cx="461" cy="396"/>
          </a:xfrm>
        </p:grpSpPr>
        <p:grpSp>
          <p:nvGrpSpPr>
            <p:cNvPr id="29" name="Group 406"/>
            <p:cNvGrpSpPr>
              <a:grpSpLocks noChangeAspect="1"/>
            </p:cNvGrpSpPr>
            <p:nvPr/>
          </p:nvGrpSpPr>
          <p:grpSpPr bwMode="auto">
            <a:xfrm>
              <a:off x="4782" y="1896"/>
              <a:ext cx="107" cy="103"/>
              <a:chOff x="2113" y="2643"/>
              <a:chExt cx="146" cy="149"/>
            </a:xfrm>
          </p:grpSpPr>
          <p:grpSp>
            <p:nvGrpSpPr>
              <p:cNvPr id="30" name="Group 407"/>
              <p:cNvGrpSpPr>
                <a:grpSpLocks noChangeAspect="1"/>
              </p:cNvGrpSpPr>
              <p:nvPr/>
            </p:nvGrpSpPr>
            <p:grpSpPr bwMode="auto">
              <a:xfrm>
                <a:off x="2113" y="2643"/>
                <a:ext cx="116" cy="149"/>
                <a:chOff x="589" y="3243"/>
                <a:chExt cx="401" cy="401"/>
              </a:xfrm>
            </p:grpSpPr>
            <p:sp>
              <p:nvSpPr>
                <p:cNvPr id="32831" name="Freeform 408"/>
                <p:cNvSpPr>
                  <a:spLocks noChangeAspect="1"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5 w 2700"/>
                    <a:gd name="T1" fmla="*/ 1 h 2628"/>
                    <a:gd name="T2" fmla="*/ 6 w 2700"/>
                    <a:gd name="T3" fmla="*/ 2 h 2628"/>
                    <a:gd name="T4" fmla="*/ 7 w 2700"/>
                    <a:gd name="T5" fmla="*/ 1 h 2628"/>
                    <a:gd name="T6" fmla="*/ 8 w 2700"/>
                    <a:gd name="T7" fmla="*/ 2 h 2628"/>
                    <a:gd name="T8" fmla="*/ 7 w 2700"/>
                    <a:gd name="T9" fmla="*/ 3 h 2628"/>
                    <a:gd name="T10" fmla="*/ 8 w 2700"/>
                    <a:gd name="T11" fmla="*/ 4 h 2628"/>
                    <a:gd name="T12" fmla="*/ 9 w 2700"/>
                    <a:gd name="T13" fmla="*/ 4 h 2628"/>
                    <a:gd name="T14" fmla="*/ 9 w 2700"/>
                    <a:gd name="T15" fmla="*/ 5 h 2628"/>
                    <a:gd name="T16" fmla="*/ 8 w 2700"/>
                    <a:gd name="T17" fmla="*/ 5 h 2628"/>
                    <a:gd name="T18" fmla="*/ 7 w 2700"/>
                    <a:gd name="T19" fmla="*/ 6 h 2628"/>
                    <a:gd name="T20" fmla="*/ 8 w 2700"/>
                    <a:gd name="T21" fmla="*/ 7 h 2628"/>
                    <a:gd name="T22" fmla="*/ 7 w 2700"/>
                    <a:gd name="T23" fmla="*/ 8 h 2628"/>
                    <a:gd name="T24" fmla="*/ 6 w 2700"/>
                    <a:gd name="T25" fmla="*/ 8 h 2628"/>
                    <a:gd name="T26" fmla="*/ 5 w 2700"/>
                    <a:gd name="T27" fmla="*/ 8 h 2628"/>
                    <a:gd name="T28" fmla="*/ 5 w 2700"/>
                    <a:gd name="T29" fmla="*/ 9 h 2628"/>
                    <a:gd name="T30" fmla="*/ 4 w 2700"/>
                    <a:gd name="T31" fmla="*/ 9 h 2628"/>
                    <a:gd name="T32" fmla="*/ 4 w 2700"/>
                    <a:gd name="T33" fmla="*/ 8 h 2628"/>
                    <a:gd name="T34" fmla="*/ 3 w 2700"/>
                    <a:gd name="T35" fmla="*/ 8 h 2628"/>
                    <a:gd name="T36" fmla="*/ 2 w 2700"/>
                    <a:gd name="T37" fmla="*/ 9 h 2628"/>
                    <a:gd name="T38" fmla="*/ 1 w 2700"/>
                    <a:gd name="T39" fmla="*/ 8 h 2628"/>
                    <a:gd name="T40" fmla="*/ 2 w 2700"/>
                    <a:gd name="T41" fmla="*/ 7 h 2628"/>
                    <a:gd name="T42" fmla="*/ 1 w 2700"/>
                    <a:gd name="T43" fmla="*/ 6 h 2628"/>
                    <a:gd name="T44" fmla="*/ 0 w 2700"/>
                    <a:gd name="T45" fmla="*/ 6 h 2628"/>
                    <a:gd name="T46" fmla="*/ 0 w 2700"/>
                    <a:gd name="T47" fmla="*/ 5 h 2628"/>
                    <a:gd name="T48" fmla="*/ 1 w 2700"/>
                    <a:gd name="T49" fmla="*/ 4 h 2628"/>
                    <a:gd name="T50" fmla="*/ 1 w 2700"/>
                    <a:gd name="T51" fmla="*/ 3 h 2628"/>
                    <a:gd name="T52" fmla="*/ 0 w 2700"/>
                    <a:gd name="T53" fmla="*/ 2 h 2628"/>
                    <a:gd name="T54" fmla="*/ 1 w 2700"/>
                    <a:gd name="T55" fmla="*/ 1 h 2628"/>
                    <a:gd name="T56" fmla="*/ 2 w 2700"/>
                    <a:gd name="T57" fmla="*/ 2 h 2628"/>
                    <a:gd name="T58" fmla="*/ 3 w 2700"/>
                    <a:gd name="T59" fmla="*/ 1 h 2628"/>
                    <a:gd name="T60" fmla="*/ 4 w 2700"/>
                    <a:gd name="T61" fmla="*/ 0 h 2628"/>
                    <a:gd name="T62" fmla="*/ 5 w 2700"/>
                    <a:gd name="T63" fmla="*/ 0 h 2628"/>
                    <a:gd name="T64" fmla="*/ 5 w 2700"/>
                    <a:gd name="T65" fmla="*/ 1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round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32" name="Oval 409"/>
                <p:cNvSpPr>
                  <a:spLocks noChangeAspect="1"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  <p:sp>
              <p:nvSpPr>
                <p:cNvPr id="32833" name="Oval 410"/>
                <p:cNvSpPr>
                  <a:spLocks noChangeAspect="1"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</p:grpSp>
          <p:grpSp>
            <p:nvGrpSpPr>
              <p:cNvPr id="31" name="Group 411"/>
              <p:cNvGrpSpPr>
                <a:grpSpLocks noChangeAspect="1"/>
              </p:cNvGrpSpPr>
              <p:nvPr/>
            </p:nvGrpSpPr>
            <p:grpSpPr bwMode="auto">
              <a:xfrm>
                <a:off x="2158" y="2684"/>
                <a:ext cx="101" cy="108"/>
                <a:chOff x="589" y="3243"/>
                <a:chExt cx="401" cy="401"/>
              </a:xfrm>
            </p:grpSpPr>
            <p:sp>
              <p:nvSpPr>
                <p:cNvPr id="32828" name="Freeform 412"/>
                <p:cNvSpPr>
                  <a:spLocks noChangeAspect="1"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5 w 2700"/>
                    <a:gd name="T1" fmla="*/ 1 h 2628"/>
                    <a:gd name="T2" fmla="*/ 6 w 2700"/>
                    <a:gd name="T3" fmla="*/ 2 h 2628"/>
                    <a:gd name="T4" fmla="*/ 7 w 2700"/>
                    <a:gd name="T5" fmla="*/ 1 h 2628"/>
                    <a:gd name="T6" fmla="*/ 8 w 2700"/>
                    <a:gd name="T7" fmla="*/ 2 h 2628"/>
                    <a:gd name="T8" fmla="*/ 7 w 2700"/>
                    <a:gd name="T9" fmla="*/ 3 h 2628"/>
                    <a:gd name="T10" fmla="*/ 8 w 2700"/>
                    <a:gd name="T11" fmla="*/ 4 h 2628"/>
                    <a:gd name="T12" fmla="*/ 9 w 2700"/>
                    <a:gd name="T13" fmla="*/ 4 h 2628"/>
                    <a:gd name="T14" fmla="*/ 9 w 2700"/>
                    <a:gd name="T15" fmla="*/ 5 h 2628"/>
                    <a:gd name="T16" fmla="*/ 8 w 2700"/>
                    <a:gd name="T17" fmla="*/ 5 h 2628"/>
                    <a:gd name="T18" fmla="*/ 7 w 2700"/>
                    <a:gd name="T19" fmla="*/ 6 h 2628"/>
                    <a:gd name="T20" fmla="*/ 8 w 2700"/>
                    <a:gd name="T21" fmla="*/ 7 h 2628"/>
                    <a:gd name="T22" fmla="*/ 7 w 2700"/>
                    <a:gd name="T23" fmla="*/ 8 h 2628"/>
                    <a:gd name="T24" fmla="*/ 6 w 2700"/>
                    <a:gd name="T25" fmla="*/ 8 h 2628"/>
                    <a:gd name="T26" fmla="*/ 5 w 2700"/>
                    <a:gd name="T27" fmla="*/ 8 h 2628"/>
                    <a:gd name="T28" fmla="*/ 5 w 2700"/>
                    <a:gd name="T29" fmla="*/ 9 h 2628"/>
                    <a:gd name="T30" fmla="*/ 4 w 2700"/>
                    <a:gd name="T31" fmla="*/ 9 h 2628"/>
                    <a:gd name="T32" fmla="*/ 4 w 2700"/>
                    <a:gd name="T33" fmla="*/ 8 h 2628"/>
                    <a:gd name="T34" fmla="*/ 3 w 2700"/>
                    <a:gd name="T35" fmla="*/ 8 h 2628"/>
                    <a:gd name="T36" fmla="*/ 2 w 2700"/>
                    <a:gd name="T37" fmla="*/ 9 h 2628"/>
                    <a:gd name="T38" fmla="*/ 1 w 2700"/>
                    <a:gd name="T39" fmla="*/ 8 h 2628"/>
                    <a:gd name="T40" fmla="*/ 2 w 2700"/>
                    <a:gd name="T41" fmla="*/ 7 h 2628"/>
                    <a:gd name="T42" fmla="*/ 1 w 2700"/>
                    <a:gd name="T43" fmla="*/ 6 h 2628"/>
                    <a:gd name="T44" fmla="*/ 0 w 2700"/>
                    <a:gd name="T45" fmla="*/ 6 h 2628"/>
                    <a:gd name="T46" fmla="*/ 0 w 2700"/>
                    <a:gd name="T47" fmla="*/ 5 h 2628"/>
                    <a:gd name="T48" fmla="*/ 1 w 2700"/>
                    <a:gd name="T49" fmla="*/ 4 h 2628"/>
                    <a:gd name="T50" fmla="*/ 1 w 2700"/>
                    <a:gd name="T51" fmla="*/ 3 h 2628"/>
                    <a:gd name="T52" fmla="*/ 0 w 2700"/>
                    <a:gd name="T53" fmla="*/ 2 h 2628"/>
                    <a:gd name="T54" fmla="*/ 1 w 2700"/>
                    <a:gd name="T55" fmla="*/ 1 h 2628"/>
                    <a:gd name="T56" fmla="*/ 2 w 2700"/>
                    <a:gd name="T57" fmla="*/ 2 h 2628"/>
                    <a:gd name="T58" fmla="*/ 3 w 2700"/>
                    <a:gd name="T59" fmla="*/ 1 h 2628"/>
                    <a:gd name="T60" fmla="*/ 4 w 2700"/>
                    <a:gd name="T61" fmla="*/ 0 h 2628"/>
                    <a:gd name="T62" fmla="*/ 5 w 2700"/>
                    <a:gd name="T63" fmla="*/ 0 h 2628"/>
                    <a:gd name="T64" fmla="*/ 5 w 2700"/>
                    <a:gd name="T65" fmla="*/ 1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round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29" name="Oval 413"/>
                <p:cNvSpPr>
                  <a:spLocks noChangeAspect="1"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  <p:sp>
              <p:nvSpPr>
                <p:cNvPr id="32830" name="Oval 414"/>
                <p:cNvSpPr>
                  <a:spLocks noChangeAspect="1"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</p:grpSp>
        </p:grpSp>
        <p:grpSp>
          <p:nvGrpSpPr>
            <p:cNvPr id="96" name="Group 424"/>
            <p:cNvGrpSpPr>
              <a:grpSpLocks noChangeAspect="1"/>
            </p:cNvGrpSpPr>
            <p:nvPr/>
          </p:nvGrpSpPr>
          <p:grpSpPr bwMode="auto">
            <a:xfrm>
              <a:off x="4787" y="1722"/>
              <a:ext cx="107" cy="103"/>
              <a:chOff x="2113" y="2643"/>
              <a:chExt cx="146" cy="149"/>
            </a:xfrm>
          </p:grpSpPr>
          <p:grpSp>
            <p:nvGrpSpPr>
              <p:cNvPr id="101" name="Group 425"/>
              <p:cNvGrpSpPr>
                <a:grpSpLocks noChangeAspect="1"/>
              </p:cNvGrpSpPr>
              <p:nvPr/>
            </p:nvGrpSpPr>
            <p:grpSpPr bwMode="auto">
              <a:xfrm>
                <a:off x="2113" y="2643"/>
                <a:ext cx="116" cy="149"/>
                <a:chOff x="589" y="3243"/>
                <a:chExt cx="401" cy="401"/>
              </a:xfrm>
            </p:grpSpPr>
            <p:sp>
              <p:nvSpPr>
                <p:cNvPr id="32823" name="Freeform 426"/>
                <p:cNvSpPr>
                  <a:spLocks noChangeAspect="1"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5 w 2700"/>
                    <a:gd name="T1" fmla="*/ 1 h 2628"/>
                    <a:gd name="T2" fmla="*/ 6 w 2700"/>
                    <a:gd name="T3" fmla="*/ 2 h 2628"/>
                    <a:gd name="T4" fmla="*/ 7 w 2700"/>
                    <a:gd name="T5" fmla="*/ 1 h 2628"/>
                    <a:gd name="T6" fmla="*/ 8 w 2700"/>
                    <a:gd name="T7" fmla="*/ 2 h 2628"/>
                    <a:gd name="T8" fmla="*/ 7 w 2700"/>
                    <a:gd name="T9" fmla="*/ 3 h 2628"/>
                    <a:gd name="T10" fmla="*/ 8 w 2700"/>
                    <a:gd name="T11" fmla="*/ 4 h 2628"/>
                    <a:gd name="T12" fmla="*/ 9 w 2700"/>
                    <a:gd name="T13" fmla="*/ 4 h 2628"/>
                    <a:gd name="T14" fmla="*/ 9 w 2700"/>
                    <a:gd name="T15" fmla="*/ 5 h 2628"/>
                    <a:gd name="T16" fmla="*/ 8 w 2700"/>
                    <a:gd name="T17" fmla="*/ 5 h 2628"/>
                    <a:gd name="T18" fmla="*/ 7 w 2700"/>
                    <a:gd name="T19" fmla="*/ 6 h 2628"/>
                    <a:gd name="T20" fmla="*/ 8 w 2700"/>
                    <a:gd name="T21" fmla="*/ 7 h 2628"/>
                    <a:gd name="T22" fmla="*/ 7 w 2700"/>
                    <a:gd name="T23" fmla="*/ 8 h 2628"/>
                    <a:gd name="T24" fmla="*/ 6 w 2700"/>
                    <a:gd name="T25" fmla="*/ 8 h 2628"/>
                    <a:gd name="T26" fmla="*/ 5 w 2700"/>
                    <a:gd name="T27" fmla="*/ 8 h 2628"/>
                    <a:gd name="T28" fmla="*/ 5 w 2700"/>
                    <a:gd name="T29" fmla="*/ 9 h 2628"/>
                    <a:gd name="T30" fmla="*/ 4 w 2700"/>
                    <a:gd name="T31" fmla="*/ 9 h 2628"/>
                    <a:gd name="T32" fmla="*/ 4 w 2700"/>
                    <a:gd name="T33" fmla="*/ 8 h 2628"/>
                    <a:gd name="T34" fmla="*/ 3 w 2700"/>
                    <a:gd name="T35" fmla="*/ 8 h 2628"/>
                    <a:gd name="T36" fmla="*/ 2 w 2700"/>
                    <a:gd name="T37" fmla="*/ 9 h 2628"/>
                    <a:gd name="T38" fmla="*/ 1 w 2700"/>
                    <a:gd name="T39" fmla="*/ 8 h 2628"/>
                    <a:gd name="T40" fmla="*/ 2 w 2700"/>
                    <a:gd name="T41" fmla="*/ 7 h 2628"/>
                    <a:gd name="T42" fmla="*/ 1 w 2700"/>
                    <a:gd name="T43" fmla="*/ 6 h 2628"/>
                    <a:gd name="T44" fmla="*/ 0 w 2700"/>
                    <a:gd name="T45" fmla="*/ 6 h 2628"/>
                    <a:gd name="T46" fmla="*/ 0 w 2700"/>
                    <a:gd name="T47" fmla="*/ 5 h 2628"/>
                    <a:gd name="T48" fmla="*/ 1 w 2700"/>
                    <a:gd name="T49" fmla="*/ 4 h 2628"/>
                    <a:gd name="T50" fmla="*/ 1 w 2700"/>
                    <a:gd name="T51" fmla="*/ 3 h 2628"/>
                    <a:gd name="T52" fmla="*/ 0 w 2700"/>
                    <a:gd name="T53" fmla="*/ 2 h 2628"/>
                    <a:gd name="T54" fmla="*/ 1 w 2700"/>
                    <a:gd name="T55" fmla="*/ 1 h 2628"/>
                    <a:gd name="T56" fmla="*/ 2 w 2700"/>
                    <a:gd name="T57" fmla="*/ 2 h 2628"/>
                    <a:gd name="T58" fmla="*/ 3 w 2700"/>
                    <a:gd name="T59" fmla="*/ 1 h 2628"/>
                    <a:gd name="T60" fmla="*/ 4 w 2700"/>
                    <a:gd name="T61" fmla="*/ 0 h 2628"/>
                    <a:gd name="T62" fmla="*/ 5 w 2700"/>
                    <a:gd name="T63" fmla="*/ 0 h 2628"/>
                    <a:gd name="T64" fmla="*/ 5 w 2700"/>
                    <a:gd name="T65" fmla="*/ 1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round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24" name="Oval 427"/>
                <p:cNvSpPr>
                  <a:spLocks noChangeAspect="1"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  <p:sp>
              <p:nvSpPr>
                <p:cNvPr id="32825" name="Oval 428"/>
                <p:cNvSpPr>
                  <a:spLocks noChangeAspect="1"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</p:grpSp>
          <p:grpSp>
            <p:nvGrpSpPr>
              <p:cNvPr id="102" name="Group 429"/>
              <p:cNvGrpSpPr>
                <a:grpSpLocks noChangeAspect="1"/>
              </p:cNvGrpSpPr>
              <p:nvPr/>
            </p:nvGrpSpPr>
            <p:grpSpPr bwMode="auto">
              <a:xfrm>
                <a:off x="2158" y="2684"/>
                <a:ext cx="101" cy="108"/>
                <a:chOff x="589" y="3243"/>
                <a:chExt cx="401" cy="401"/>
              </a:xfrm>
            </p:grpSpPr>
            <p:sp>
              <p:nvSpPr>
                <p:cNvPr id="32820" name="Freeform 430"/>
                <p:cNvSpPr>
                  <a:spLocks noChangeAspect="1"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5 w 2700"/>
                    <a:gd name="T1" fmla="*/ 1 h 2628"/>
                    <a:gd name="T2" fmla="*/ 6 w 2700"/>
                    <a:gd name="T3" fmla="*/ 2 h 2628"/>
                    <a:gd name="T4" fmla="*/ 7 w 2700"/>
                    <a:gd name="T5" fmla="*/ 1 h 2628"/>
                    <a:gd name="T6" fmla="*/ 8 w 2700"/>
                    <a:gd name="T7" fmla="*/ 2 h 2628"/>
                    <a:gd name="T8" fmla="*/ 7 w 2700"/>
                    <a:gd name="T9" fmla="*/ 3 h 2628"/>
                    <a:gd name="T10" fmla="*/ 8 w 2700"/>
                    <a:gd name="T11" fmla="*/ 4 h 2628"/>
                    <a:gd name="T12" fmla="*/ 9 w 2700"/>
                    <a:gd name="T13" fmla="*/ 4 h 2628"/>
                    <a:gd name="T14" fmla="*/ 9 w 2700"/>
                    <a:gd name="T15" fmla="*/ 5 h 2628"/>
                    <a:gd name="T16" fmla="*/ 8 w 2700"/>
                    <a:gd name="T17" fmla="*/ 5 h 2628"/>
                    <a:gd name="T18" fmla="*/ 7 w 2700"/>
                    <a:gd name="T19" fmla="*/ 6 h 2628"/>
                    <a:gd name="T20" fmla="*/ 8 w 2700"/>
                    <a:gd name="T21" fmla="*/ 7 h 2628"/>
                    <a:gd name="T22" fmla="*/ 7 w 2700"/>
                    <a:gd name="T23" fmla="*/ 8 h 2628"/>
                    <a:gd name="T24" fmla="*/ 6 w 2700"/>
                    <a:gd name="T25" fmla="*/ 8 h 2628"/>
                    <a:gd name="T26" fmla="*/ 5 w 2700"/>
                    <a:gd name="T27" fmla="*/ 8 h 2628"/>
                    <a:gd name="T28" fmla="*/ 5 w 2700"/>
                    <a:gd name="T29" fmla="*/ 9 h 2628"/>
                    <a:gd name="T30" fmla="*/ 4 w 2700"/>
                    <a:gd name="T31" fmla="*/ 9 h 2628"/>
                    <a:gd name="T32" fmla="*/ 4 w 2700"/>
                    <a:gd name="T33" fmla="*/ 8 h 2628"/>
                    <a:gd name="T34" fmla="*/ 3 w 2700"/>
                    <a:gd name="T35" fmla="*/ 8 h 2628"/>
                    <a:gd name="T36" fmla="*/ 2 w 2700"/>
                    <a:gd name="T37" fmla="*/ 9 h 2628"/>
                    <a:gd name="T38" fmla="*/ 1 w 2700"/>
                    <a:gd name="T39" fmla="*/ 8 h 2628"/>
                    <a:gd name="T40" fmla="*/ 2 w 2700"/>
                    <a:gd name="T41" fmla="*/ 7 h 2628"/>
                    <a:gd name="T42" fmla="*/ 1 w 2700"/>
                    <a:gd name="T43" fmla="*/ 6 h 2628"/>
                    <a:gd name="T44" fmla="*/ 0 w 2700"/>
                    <a:gd name="T45" fmla="*/ 6 h 2628"/>
                    <a:gd name="T46" fmla="*/ 0 w 2700"/>
                    <a:gd name="T47" fmla="*/ 5 h 2628"/>
                    <a:gd name="T48" fmla="*/ 1 w 2700"/>
                    <a:gd name="T49" fmla="*/ 4 h 2628"/>
                    <a:gd name="T50" fmla="*/ 1 w 2700"/>
                    <a:gd name="T51" fmla="*/ 3 h 2628"/>
                    <a:gd name="T52" fmla="*/ 0 w 2700"/>
                    <a:gd name="T53" fmla="*/ 2 h 2628"/>
                    <a:gd name="T54" fmla="*/ 1 w 2700"/>
                    <a:gd name="T55" fmla="*/ 1 h 2628"/>
                    <a:gd name="T56" fmla="*/ 2 w 2700"/>
                    <a:gd name="T57" fmla="*/ 2 h 2628"/>
                    <a:gd name="T58" fmla="*/ 3 w 2700"/>
                    <a:gd name="T59" fmla="*/ 1 h 2628"/>
                    <a:gd name="T60" fmla="*/ 4 w 2700"/>
                    <a:gd name="T61" fmla="*/ 0 h 2628"/>
                    <a:gd name="T62" fmla="*/ 5 w 2700"/>
                    <a:gd name="T63" fmla="*/ 0 h 2628"/>
                    <a:gd name="T64" fmla="*/ 5 w 2700"/>
                    <a:gd name="T65" fmla="*/ 1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round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21" name="Oval 431"/>
                <p:cNvSpPr>
                  <a:spLocks noChangeAspect="1"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  <p:sp>
              <p:nvSpPr>
                <p:cNvPr id="32822" name="Oval 432"/>
                <p:cNvSpPr>
                  <a:spLocks noChangeAspect="1"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endParaRPr lang="zh-CN" altLang="en-US" sz="1800">
                    <a:ea typeface="隶书" pitchFamily="49" charset="-122"/>
                  </a:endParaRPr>
                </a:p>
              </p:txBody>
            </p:sp>
          </p:grpSp>
        </p:grpSp>
        <p:cxnSp>
          <p:nvCxnSpPr>
            <p:cNvPr id="32816" name="AutoShape 435"/>
            <p:cNvCxnSpPr>
              <a:cxnSpLocks noChangeShapeType="1"/>
              <a:stCxn id="32823" idx="23"/>
              <a:endCxn id="32894" idx="10"/>
            </p:cNvCxnSpPr>
            <p:nvPr/>
          </p:nvCxnSpPr>
          <p:spPr bwMode="auto">
            <a:xfrm flipH="1" flipV="1">
              <a:off x="4433" y="1603"/>
              <a:ext cx="354" cy="170"/>
            </a:xfrm>
            <a:prstGeom prst="bentConnector3">
              <a:avLst>
                <a:gd name="adj1" fmla="val 56213"/>
              </a:avLst>
            </a:prstGeom>
            <a:noFill/>
            <a:ln w="12700">
              <a:solidFill>
                <a:srgbClr val="009900"/>
              </a:solidFill>
              <a:miter lim="800000"/>
              <a:headEnd/>
              <a:tailEnd/>
            </a:ln>
          </p:spPr>
        </p:cxnSp>
        <p:cxnSp>
          <p:nvCxnSpPr>
            <p:cNvPr id="32817" name="AutoShape 436"/>
            <p:cNvCxnSpPr>
              <a:cxnSpLocks noChangeShapeType="1"/>
              <a:stCxn id="32831" idx="23"/>
              <a:endCxn id="32894" idx="10"/>
            </p:cNvCxnSpPr>
            <p:nvPr/>
          </p:nvCxnSpPr>
          <p:spPr bwMode="auto">
            <a:xfrm flipH="1" flipV="1">
              <a:off x="4433" y="1603"/>
              <a:ext cx="349" cy="344"/>
            </a:xfrm>
            <a:prstGeom prst="bentConnector3">
              <a:avLst>
                <a:gd name="adj1" fmla="val 55296"/>
              </a:avLst>
            </a:prstGeom>
            <a:noFill/>
            <a:ln w="12700">
              <a:solidFill>
                <a:srgbClr val="009900"/>
              </a:solidFill>
              <a:miter lim="800000"/>
              <a:headEnd/>
              <a:tailEnd/>
            </a:ln>
          </p:spPr>
        </p:cxnSp>
      </p:grpSp>
      <p:cxnSp>
        <p:nvCxnSpPr>
          <p:cNvPr id="5" name="AutoShape 460"/>
          <p:cNvCxnSpPr>
            <a:cxnSpLocks noChangeShapeType="1"/>
            <a:stCxn id="1128886" idx="2"/>
            <a:endCxn id="1128835" idx="3"/>
          </p:cNvCxnSpPr>
          <p:nvPr/>
        </p:nvCxnSpPr>
        <p:spPr bwMode="auto">
          <a:xfrm>
            <a:off x="5157788" y="2370138"/>
            <a:ext cx="803275" cy="82550"/>
          </a:xfrm>
          <a:prstGeom prst="curvedConnector3">
            <a:avLst>
              <a:gd name="adj1" fmla="val 49014"/>
            </a:avLst>
          </a:prstGeom>
          <a:noFill/>
          <a:ln w="28575">
            <a:solidFill>
              <a:srgbClr val="000099"/>
            </a:solidFill>
            <a:round/>
            <a:headEnd type="triangle" w="med" len="med"/>
            <a:tailEnd type="triangle" w="med" len="med"/>
          </a:ln>
          <a:effectLst>
            <a:prstShdw prst="shdw17" dist="17961" dir="2700000">
              <a:srgbClr val="00005C"/>
            </a:prstShdw>
          </a:effectLst>
        </p:spPr>
      </p:cxnSp>
      <p:cxnSp>
        <p:nvCxnSpPr>
          <p:cNvPr id="6" name="AutoShape 460"/>
          <p:cNvCxnSpPr>
            <a:cxnSpLocks noChangeShapeType="1"/>
            <a:stCxn id="1128886" idx="2"/>
            <a:endCxn id="1128835" idx="3"/>
          </p:cNvCxnSpPr>
          <p:nvPr/>
        </p:nvCxnSpPr>
        <p:spPr bwMode="auto">
          <a:xfrm rot="5400000">
            <a:off x="6125369" y="2982119"/>
            <a:ext cx="615950" cy="947738"/>
          </a:xfrm>
          <a:prstGeom prst="curvedConnector2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</p:cxnSp>
      <p:grpSp>
        <p:nvGrpSpPr>
          <p:cNvPr id="103" name="Group 157"/>
          <p:cNvGrpSpPr>
            <a:grpSpLocks/>
          </p:cNvGrpSpPr>
          <p:nvPr/>
        </p:nvGrpSpPr>
        <p:grpSpPr bwMode="auto">
          <a:xfrm>
            <a:off x="7183438" y="3394075"/>
            <a:ext cx="1944687" cy="912813"/>
            <a:chOff x="4558" y="2311"/>
            <a:chExt cx="1225" cy="575"/>
          </a:xfrm>
        </p:grpSpPr>
        <p:sp>
          <p:nvSpPr>
            <p:cNvPr id="32812" name="Rectangle 60"/>
            <p:cNvSpPr>
              <a:spLocks noChangeArrowheads="1"/>
            </p:cNvSpPr>
            <p:nvPr/>
          </p:nvSpPr>
          <p:spPr bwMode="auto">
            <a:xfrm>
              <a:off x="4830" y="2311"/>
              <a:ext cx="953" cy="5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8000" rIns="18000" anchor="ctr"/>
            <a:lstStyle/>
            <a:p>
              <a:r>
                <a:rPr lang="zh-CN" altLang="en-GB" sz="1200">
                  <a:solidFill>
                    <a:srgbClr val="0000CC"/>
                  </a:solidFill>
                  <a:ea typeface="黑体" pitchFamily="2" charset="-122"/>
                </a:rPr>
                <a:t>基于</a:t>
              </a:r>
              <a:r>
                <a:rPr lang="zh-CN" altLang="en-GB" sz="1200">
                  <a:solidFill>
                    <a:srgbClr val="FF3300"/>
                  </a:solidFill>
                  <a:ea typeface="黑体" pitchFamily="2" charset="-122"/>
                </a:rPr>
                <a:t>构型配置条件（机型、研制阶段、架次）</a:t>
              </a:r>
              <a:r>
                <a:rPr lang="zh-CN" altLang="en-GB" sz="1200">
                  <a:solidFill>
                    <a:srgbClr val="0000CC"/>
                  </a:solidFill>
                  <a:ea typeface="黑体" pitchFamily="2" charset="-122"/>
                </a:rPr>
                <a:t>或</a:t>
              </a:r>
              <a:r>
                <a:rPr lang="zh-CN" altLang="en-GB" sz="1200">
                  <a:solidFill>
                    <a:srgbClr val="FF3300"/>
                  </a:solidFill>
                  <a:ea typeface="黑体" pitchFamily="2" charset="-122"/>
                </a:rPr>
                <a:t>空间几何条件</a:t>
              </a:r>
              <a:r>
                <a:rPr lang="zh-CN" altLang="en-GB" sz="1200">
                  <a:solidFill>
                    <a:srgbClr val="0000CC"/>
                  </a:solidFill>
                  <a:ea typeface="黑体" pitchFamily="2" charset="-122"/>
                </a:rPr>
                <a:t>等进行过滤</a:t>
              </a:r>
              <a:endParaRPr lang="en-US" altLang="zh-CN" sz="1200">
                <a:solidFill>
                  <a:srgbClr val="0000CC"/>
                </a:solidFill>
                <a:ea typeface="黑体" pitchFamily="2" charset="-122"/>
              </a:endParaRPr>
            </a:p>
          </p:txBody>
        </p:sp>
        <p:sp>
          <p:nvSpPr>
            <p:cNvPr id="32813" name="AutoShape 121"/>
            <p:cNvSpPr>
              <a:spLocks noChangeArrowheads="1"/>
            </p:cNvSpPr>
            <p:nvPr/>
          </p:nvSpPr>
          <p:spPr bwMode="auto">
            <a:xfrm rot="5400000">
              <a:off x="4414" y="2485"/>
              <a:ext cx="545" cy="25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1 w 21600"/>
                <a:gd name="T5" fmla="*/ 0 h 21600"/>
                <a:gd name="T6" fmla="*/ 1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9 w 21600"/>
                <a:gd name="T13" fmla="*/ 5442 h 21600"/>
                <a:gd name="T14" fmla="*/ 18905 w 21600"/>
                <a:gd name="T15" fmla="*/ 1615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99CCFF"/>
                </a:gs>
                <a:gs pos="50000">
                  <a:srgbClr val="84B0DC"/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C7A99"/>
              </a:prstShdw>
            </a:effectLst>
          </p:spPr>
          <p:txBody>
            <a:bodyPr rot="10800000" vert="eaVert" wrap="none" anchor="ctr"/>
            <a:lstStyle/>
            <a:p>
              <a:endParaRPr lang="zh-CN" altLang="en-US"/>
            </a:p>
          </p:txBody>
        </p:sp>
      </p:grpSp>
      <p:pic>
        <p:nvPicPr>
          <p:cNvPr id="32809" name="Picture 147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86600" y="457200"/>
            <a:ext cx="15335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10" name="Oval 148"/>
          <p:cNvSpPr>
            <a:spLocks noChangeArrowheads="1"/>
          </p:cNvSpPr>
          <p:nvPr/>
        </p:nvSpPr>
        <p:spPr bwMode="auto">
          <a:xfrm>
            <a:off x="5791200" y="1600200"/>
            <a:ext cx="1066800" cy="685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prstShdw prst="shdw17" dist="17961" dir="2700000">
              <a:srgbClr val="990000"/>
            </a:prstShdw>
          </a:effectLst>
        </p:spPr>
        <p:txBody>
          <a:bodyPr wrap="none" anchor="ctr"/>
          <a:lstStyle/>
          <a:p>
            <a:pPr eaLnBrk="0" hangingPunct="0"/>
            <a:endParaRPr lang="zh-CN" altLang="en-US">
              <a:ea typeface="MS PGothic" pitchFamily="34" charset="-128"/>
            </a:endParaRPr>
          </a:p>
        </p:txBody>
      </p:sp>
      <p:cxnSp>
        <p:nvCxnSpPr>
          <p:cNvPr id="32811" name="AutoShape 149"/>
          <p:cNvCxnSpPr>
            <a:cxnSpLocks noChangeShapeType="1"/>
            <a:stCxn id="32810" idx="7"/>
          </p:cNvCxnSpPr>
          <p:nvPr/>
        </p:nvCxnSpPr>
        <p:spPr bwMode="auto">
          <a:xfrm rot="-5400000">
            <a:off x="7130256" y="962819"/>
            <a:ext cx="295275" cy="1150938"/>
          </a:xfrm>
          <a:prstGeom prst="curvedConnector3">
            <a:avLst>
              <a:gd name="adj1" fmla="val 64514"/>
            </a:avLst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>
            <a:prstShdw prst="shdw17" dist="17961" dir="2700000">
              <a:srgbClr val="990000"/>
            </a:prstShdw>
          </a:effectLst>
        </p:spPr>
      </p:cxnSp>
      <p:sp>
        <p:nvSpPr>
          <p:cNvPr id="150" name="Rectangle 6"/>
          <p:cNvSpPr txBox="1">
            <a:spLocks noChangeArrowheads="1"/>
          </p:cNvSpPr>
          <p:nvPr/>
        </p:nvSpPr>
        <p:spPr bwMode="auto">
          <a:xfrm>
            <a:off x="215900" y="192088"/>
            <a:ext cx="761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kumimoji="1" lang="zh-CN" altLang="en-US" sz="2400" b="1" dirty="0" smtClean="0">
              <a:latin typeface="+mj-lt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8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8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8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8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8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8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8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8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8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28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8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8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2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2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28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28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28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28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28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8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7" dur="1000"/>
                                        <p:tgtEl>
                                          <p:spTgt spid="2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0" dur="1000"/>
                                        <p:tgtEl>
                                          <p:spTgt spid="2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3" dur="1000"/>
                                        <p:tgtEl>
                                          <p:spTgt spid="2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28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28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2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835" grpId="0"/>
      <p:bldP spid="135" grpId="0" animBg="1"/>
      <p:bldP spid="11289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114" name="AutoShape 2"/>
          <p:cNvCxnSpPr>
            <a:cxnSpLocks noChangeShapeType="1"/>
            <a:endCxn id="33947" idx="23"/>
          </p:cNvCxnSpPr>
          <p:nvPr/>
        </p:nvCxnSpPr>
        <p:spPr bwMode="auto">
          <a:xfrm rot="16200000" flipH="1">
            <a:off x="3507582" y="2685256"/>
            <a:ext cx="755650" cy="423863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97338" y="3041650"/>
            <a:ext cx="430212" cy="473075"/>
            <a:chOff x="589" y="3243"/>
            <a:chExt cx="401" cy="401"/>
          </a:xfrm>
        </p:grpSpPr>
        <p:sp>
          <p:nvSpPr>
            <p:cNvPr id="33947" name="Freeform 4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48" name="Oval 5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49" name="Oval 6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90119" name="AutoShape 7"/>
          <p:cNvCxnSpPr>
            <a:cxnSpLocks noChangeShapeType="1"/>
          </p:cNvCxnSpPr>
          <p:nvPr/>
        </p:nvCxnSpPr>
        <p:spPr bwMode="auto">
          <a:xfrm>
            <a:off x="3665538" y="2425700"/>
            <a:ext cx="503237" cy="273050"/>
          </a:xfrm>
          <a:prstGeom prst="bentConnector3">
            <a:avLst>
              <a:gd name="adj1" fmla="val 126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125913" y="2462213"/>
            <a:ext cx="430212" cy="474662"/>
            <a:chOff x="589" y="3243"/>
            <a:chExt cx="401" cy="401"/>
          </a:xfrm>
        </p:grpSpPr>
        <p:sp>
          <p:nvSpPr>
            <p:cNvPr id="33944" name="Freeform 9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45" name="Oval 10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46" name="Oval 11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90124" name="AutoShape 12"/>
          <p:cNvCxnSpPr>
            <a:cxnSpLocks noChangeShapeType="1"/>
            <a:endCxn id="33941" idx="23"/>
          </p:cNvCxnSpPr>
          <p:nvPr/>
        </p:nvCxnSpPr>
        <p:spPr bwMode="auto">
          <a:xfrm rot="16200000" flipH="1">
            <a:off x="3509168" y="4571207"/>
            <a:ext cx="684213" cy="43180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67175" y="4895850"/>
            <a:ext cx="430213" cy="473075"/>
            <a:chOff x="589" y="3243"/>
            <a:chExt cx="401" cy="401"/>
          </a:xfrm>
        </p:grpSpPr>
        <p:sp>
          <p:nvSpPr>
            <p:cNvPr id="33941" name="Freeform 14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42" name="Oval 15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43" name="Oval 16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90129" name="AutoShape 17"/>
          <p:cNvCxnSpPr>
            <a:cxnSpLocks noChangeShapeType="1"/>
            <a:endCxn id="33938" idx="23"/>
          </p:cNvCxnSpPr>
          <p:nvPr/>
        </p:nvCxnSpPr>
        <p:spPr bwMode="auto">
          <a:xfrm rot="16200000" flipH="1">
            <a:off x="3784601" y="4257675"/>
            <a:ext cx="146050" cy="460375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087813" y="4327525"/>
            <a:ext cx="430212" cy="473075"/>
            <a:chOff x="589" y="3243"/>
            <a:chExt cx="401" cy="401"/>
          </a:xfrm>
        </p:grpSpPr>
        <p:sp>
          <p:nvSpPr>
            <p:cNvPr id="33938" name="Freeform 19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39" name="Oval 20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40" name="Oval 21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90134" name="AutoShape 22"/>
          <p:cNvCxnSpPr>
            <a:cxnSpLocks noChangeShapeType="1"/>
          </p:cNvCxnSpPr>
          <p:nvPr/>
        </p:nvCxnSpPr>
        <p:spPr bwMode="auto">
          <a:xfrm rot="16200000" flipH="1">
            <a:off x="3212307" y="4831556"/>
            <a:ext cx="1258888" cy="428625"/>
          </a:xfrm>
          <a:prstGeom prst="bentConnector3">
            <a:avLst>
              <a:gd name="adj1" fmla="val 99495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3803" name="AutoShape 23"/>
          <p:cNvCxnSpPr>
            <a:cxnSpLocks noChangeShapeType="1"/>
          </p:cNvCxnSpPr>
          <p:nvPr/>
        </p:nvCxnSpPr>
        <p:spPr bwMode="auto">
          <a:xfrm>
            <a:off x="3097213" y="2024063"/>
            <a:ext cx="658812" cy="204787"/>
          </a:xfrm>
          <a:prstGeom prst="bentConnector3">
            <a:avLst>
              <a:gd name="adj1" fmla="val -481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3804" name="AutoShape 24"/>
          <p:cNvCxnSpPr>
            <a:cxnSpLocks noChangeShapeType="1"/>
            <a:endCxn id="33919" idx="24"/>
          </p:cNvCxnSpPr>
          <p:nvPr/>
        </p:nvCxnSpPr>
        <p:spPr bwMode="auto">
          <a:xfrm rot="16200000" flipH="1">
            <a:off x="2295525" y="3087688"/>
            <a:ext cx="1928813" cy="325437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2895600" y="1660525"/>
            <a:ext cx="404813" cy="446088"/>
            <a:chOff x="2113" y="2643"/>
            <a:chExt cx="146" cy="149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3935" name="Freeform 27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936" name="Oval 28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937" name="Oval 29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  <p:grpSp>
          <p:nvGrpSpPr>
            <p:cNvPr id="8" name="Group 30"/>
            <p:cNvGrpSpPr>
              <a:grpSpLocks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3932" name="Freeform 31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933" name="Oval 32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934" name="Oval 33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</p:grp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3470275" y="2032000"/>
            <a:ext cx="404813" cy="447675"/>
            <a:chOff x="2113" y="2643"/>
            <a:chExt cx="146" cy="14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3927" name="Freeform 36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928" name="Oval 37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929" name="Oval 38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  <p:grpSp>
          <p:nvGrpSpPr>
            <p:cNvPr id="11" name="Group 39"/>
            <p:cNvGrpSpPr>
              <a:grpSpLocks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3924" name="Freeform 40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925" name="Oval 41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926" name="Oval 42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</p:grpSp>
      <p:grpSp>
        <p:nvGrpSpPr>
          <p:cNvPr id="12" name="Group 43"/>
          <p:cNvGrpSpPr>
            <a:grpSpLocks/>
          </p:cNvGrpSpPr>
          <p:nvPr/>
        </p:nvGrpSpPr>
        <p:grpSpPr bwMode="auto">
          <a:xfrm>
            <a:off x="3384550" y="4013200"/>
            <a:ext cx="404813" cy="446088"/>
            <a:chOff x="2113" y="2643"/>
            <a:chExt cx="146" cy="149"/>
          </a:xfrm>
        </p:grpSpPr>
        <p:grpSp>
          <p:nvGrpSpPr>
            <p:cNvPr id="13" name="Group 44"/>
            <p:cNvGrpSpPr>
              <a:grpSpLocks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3919" name="Freeform 45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920" name="Oval 46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921" name="Oval 47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  <p:grpSp>
          <p:nvGrpSpPr>
            <p:cNvPr id="14" name="Group 48"/>
            <p:cNvGrpSpPr>
              <a:grpSpLocks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3916" name="Freeform 49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917" name="Oval 50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918" name="Oval 51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4064000" y="5467350"/>
            <a:ext cx="430213" cy="473075"/>
            <a:chOff x="589" y="3243"/>
            <a:chExt cx="401" cy="401"/>
          </a:xfrm>
        </p:grpSpPr>
        <p:sp>
          <p:nvSpPr>
            <p:cNvPr id="33911" name="Freeform 53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12" name="Oval 54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13" name="Oval 55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90168" name="AutoShape 56"/>
          <p:cNvCxnSpPr>
            <a:cxnSpLocks noChangeShapeType="1"/>
          </p:cNvCxnSpPr>
          <p:nvPr/>
        </p:nvCxnSpPr>
        <p:spPr bwMode="auto">
          <a:xfrm rot="16200000" flipH="1">
            <a:off x="3169444" y="3004344"/>
            <a:ext cx="1417637" cy="409575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16" name="Group 57"/>
          <p:cNvGrpSpPr>
            <a:grpSpLocks/>
          </p:cNvGrpSpPr>
          <p:nvPr/>
        </p:nvGrpSpPr>
        <p:grpSpPr bwMode="auto">
          <a:xfrm>
            <a:off x="4067175" y="3633788"/>
            <a:ext cx="430213" cy="473075"/>
            <a:chOff x="589" y="3243"/>
            <a:chExt cx="401" cy="401"/>
          </a:xfrm>
        </p:grpSpPr>
        <p:sp>
          <p:nvSpPr>
            <p:cNvPr id="33908" name="Freeform 58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09" name="Oval 59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10" name="Oval 60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90173" name="AutoShape 61"/>
          <p:cNvCxnSpPr>
            <a:cxnSpLocks noChangeShapeType="1"/>
            <a:stCxn id="33916" idx="16"/>
            <a:endCxn id="33905" idx="23"/>
          </p:cNvCxnSpPr>
          <p:nvPr/>
        </p:nvCxnSpPr>
        <p:spPr bwMode="auto">
          <a:xfrm rot="16200000" flipH="1">
            <a:off x="2909094" y="5134769"/>
            <a:ext cx="1878012" cy="43180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17" name="Group 62"/>
          <p:cNvGrpSpPr>
            <a:grpSpLocks/>
          </p:cNvGrpSpPr>
          <p:nvPr/>
        </p:nvGrpSpPr>
        <p:grpSpPr bwMode="auto">
          <a:xfrm>
            <a:off x="4064000" y="6056313"/>
            <a:ext cx="430213" cy="473075"/>
            <a:chOff x="589" y="3243"/>
            <a:chExt cx="401" cy="401"/>
          </a:xfrm>
        </p:grpSpPr>
        <p:sp>
          <p:nvSpPr>
            <p:cNvPr id="33905" name="Freeform 63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06" name="Oval 64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07" name="Oval 65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sp>
        <p:nvSpPr>
          <p:cNvPr id="33813" name="Text Box 66"/>
          <p:cNvSpPr txBox="1">
            <a:spLocks noChangeArrowheads="1"/>
          </p:cNvSpPr>
          <p:nvPr/>
        </p:nvSpPr>
        <p:spPr bwMode="auto">
          <a:xfrm>
            <a:off x="3125788" y="1176338"/>
            <a:ext cx="1563687" cy="5492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mBOM</a:t>
            </a:r>
            <a:r>
              <a:rPr lang="zh-CN" altLang="en-US" sz="1500" b="1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或</a:t>
            </a:r>
            <a:r>
              <a:rPr lang="en-US" altLang="zh-CN" sz="1500" b="1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sBOM</a:t>
            </a:r>
            <a:r>
              <a:rPr lang="zh-CN" altLang="en-US" sz="1500" b="1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产品结构</a:t>
            </a:r>
          </a:p>
        </p:txBody>
      </p:sp>
      <p:pic>
        <p:nvPicPr>
          <p:cNvPr id="90194" name="Object 1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/>
          <a:stretch>
            <a:fillRect/>
          </a:stretch>
        </p:blipFill>
        <p:spPr>
          <a:xfrm>
            <a:off x="3940175" y="3438525"/>
            <a:ext cx="1257300" cy="914400"/>
          </a:xfrm>
        </p:spPr>
      </p:pic>
      <p:sp>
        <p:nvSpPr>
          <p:cNvPr id="90185" name="Rectangle 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管理的实现过程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(2)</a:t>
            </a:r>
            <a:r>
              <a:rPr lang="en-US" altLang="zh-CN" sz="2200" dirty="0" smtClean="0"/>
              <a:t>— </a:t>
            </a:r>
            <a:r>
              <a:rPr lang="en-US" altLang="zh-CN" sz="2200" dirty="0" err="1" smtClean="0"/>
              <a:t>eDMU</a:t>
            </a:r>
            <a:r>
              <a:rPr lang="en-US" altLang="zh-CN" sz="2200" dirty="0" smtClean="0"/>
              <a:t> </a:t>
            </a:r>
            <a:r>
              <a:rPr lang="en-US" altLang="zh-CN" sz="2200" dirty="0" smtClean="0">
                <a:sym typeface="Wingdings" pitchFamily="2" charset="2"/>
              </a:rPr>
              <a:t> </a:t>
            </a:r>
            <a:r>
              <a:rPr lang="en-US" altLang="zh-CN" sz="2200" dirty="0" err="1" smtClean="0">
                <a:sym typeface="Wingdings" pitchFamily="2" charset="2"/>
              </a:rPr>
              <a:t>mDMU</a:t>
            </a:r>
            <a:r>
              <a:rPr lang="en-US" altLang="zh-CN" sz="2200" dirty="0" smtClean="0">
                <a:sym typeface="Wingdings" pitchFamily="2" charset="2"/>
              </a:rPr>
              <a:t>  </a:t>
            </a:r>
            <a:r>
              <a:rPr lang="en-US" altLang="zh-CN" sz="2200" dirty="0" err="1" smtClean="0">
                <a:sym typeface="Wingdings" pitchFamily="2" charset="2"/>
              </a:rPr>
              <a:t>sDMU</a:t>
            </a:r>
            <a:endParaRPr lang="en-US" altLang="zh-CN" sz="2200" dirty="0" smtClean="0"/>
          </a:p>
        </p:txBody>
      </p:sp>
      <p:pic>
        <p:nvPicPr>
          <p:cNvPr id="90186" name="Picture 24" descr="CATIA189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84788" y="6022975"/>
            <a:ext cx="65722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87" name="Picture 27" descr="CATIA16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24" t="21182" b="16599"/>
          <a:stretch>
            <a:fillRect/>
          </a:stretch>
        </p:blipFill>
        <p:spPr bwMode="auto">
          <a:xfrm>
            <a:off x="5338763" y="5627688"/>
            <a:ext cx="1104900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88" name="Picture 31" descr="CATIA195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6838" y="4591050"/>
            <a:ext cx="5746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89" name="Picture 32" descr="CATIA197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3825" y="5102225"/>
            <a:ext cx="7207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0190" name="AutoShape 78"/>
          <p:cNvCxnSpPr>
            <a:cxnSpLocks noChangeShapeType="1"/>
            <a:endCxn id="33938" idx="6"/>
          </p:cNvCxnSpPr>
          <p:nvPr/>
        </p:nvCxnSpPr>
        <p:spPr bwMode="auto">
          <a:xfrm rot="10800000">
            <a:off x="4518025" y="4522788"/>
            <a:ext cx="658813" cy="300037"/>
          </a:xfrm>
          <a:prstGeom prst="curvedConnector3">
            <a:avLst>
              <a:gd name="adj1" fmla="val 50120"/>
            </a:avLst>
          </a:prstGeom>
          <a:noFill/>
          <a:ln w="19050">
            <a:solidFill>
              <a:srgbClr val="009900"/>
            </a:solidFill>
            <a:round/>
            <a:headEnd type="triangle" w="med" len="med"/>
            <a:tailEnd/>
          </a:ln>
        </p:spPr>
      </p:cxnSp>
      <p:cxnSp>
        <p:nvCxnSpPr>
          <p:cNvPr id="90191" name="AutoShape 79"/>
          <p:cNvCxnSpPr>
            <a:cxnSpLocks noChangeShapeType="1"/>
            <a:endCxn id="33941" idx="6"/>
          </p:cNvCxnSpPr>
          <p:nvPr/>
        </p:nvCxnSpPr>
        <p:spPr bwMode="auto">
          <a:xfrm rot="10800000">
            <a:off x="4497388" y="5091113"/>
            <a:ext cx="706437" cy="303212"/>
          </a:xfrm>
          <a:prstGeom prst="curvedConnector3">
            <a:avLst>
              <a:gd name="adj1" fmla="val 50111"/>
            </a:avLst>
          </a:prstGeom>
          <a:noFill/>
          <a:ln w="19050">
            <a:solidFill>
              <a:srgbClr val="009900"/>
            </a:solidFill>
            <a:round/>
            <a:headEnd type="triangle" w="med" len="med"/>
            <a:tailEnd/>
          </a:ln>
        </p:spPr>
      </p:cxnSp>
      <p:cxnSp>
        <p:nvCxnSpPr>
          <p:cNvPr id="90192" name="AutoShape 80"/>
          <p:cNvCxnSpPr>
            <a:cxnSpLocks noChangeShapeType="1"/>
            <a:endCxn id="33911" idx="6"/>
          </p:cNvCxnSpPr>
          <p:nvPr/>
        </p:nvCxnSpPr>
        <p:spPr bwMode="auto">
          <a:xfrm rot="10800000">
            <a:off x="4494213" y="5662613"/>
            <a:ext cx="844550" cy="1936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009900"/>
            </a:solidFill>
            <a:round/>
            <a:headEnd type="triangle" w="med" len="med"/>
            <a:tailEnd/>
          </a:ln>
        </p:spPr>
      </p:cxnSp>
      <p:cxnSp>
        <p:nvCxnSpPr>
          <p:cNvPr id="90193" name="AutoShape 81"/>
          <p:cNvCxnSpPr>
            <a:cxnSpLocks noChangeShapeType="1"/>
            <a:endCxn id="33905" idx="6"/>
          </p:cNvCxnSpPr>
          <p:nvPr/>
        </p:nvCxnSpPr>
        <p:spPr bwMode="auto">
          <a:xfrm rot="10800000">
            <a:off x="4494213" y="6251575"/>
            <a:ext cx="790575" cy="13493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009900"/>
            </a:solidFill>
            <a:round/>
            <a:headEnd type="triangle" w="med" len="med"/>
            <a:tailEnd/>
          </a:ln>
        </p:spPr>
      </p:cxnSp>
      <p:cxnSp>
        <p:nvCxnSpPr>
          <p:cNvPr id="90195" name="AutoShape 83"/>
          <p:cNvCxnSpPr>
            <a:cxnSpLocks noChangeShapeType="1"/>
          </p:cNvCxnSpPr>
          <p:nvPr/>
        </p:nvCxnSpPr>
        <p:spPr bwMode="auto">
          <a:xfrm rot="-5400000" flipH="1" flipV="1">
            <a:off x="4984750" y="2927350"/>
            <a:ext cx="698500" cy="3352800"/>
          </a:xfrm>
          <a:prstGeom prst="curvedConnector4">
            <a:avLst>
              <a:gd name="adj1" fmla="val -23185"/>
              <a:gd name="adj2" fmla="val 59375"/>
            </a:avLst>
          </a:prstGeom>
          <a:noFill/>
          <a:ln w="19050">
            <a:solidFill>
              <a:srgbClr val="009900"/>
            </a:solidFill>
            <a:round/>
            <a:headEnd type="triangle" w="med" len="med"/>
            <a:tailEnd/>
          </a:ln>
        </p:spPr>
      </p:cxnSp>
      <p:sp>
        <p:nvSpPr>
          <p:cNvPr id="90196" name="Rectangle 84"/>
          <p:cNvSpPr>
            <a:spLocks noChangeArrowheads="1"/>
          </p:cNvSpPr>
          <p:nvPr/>
        </p:nvSpPr>
        <p:spPr bwMode="auto">
          <a:xfrm>
            <a:off x="6324600" y="5105400"/>
            <a:ext cx="1403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1600" b="1">
                <a:solidFill>
                  <a:srgbClr val="0000CC"/>
                </a:solidFill>
                <a:ea typeface="华文楷体" pitchFamily="2" charset="-122"/>
              </a:rPr>
              <a:t>坐标变换信息</a:t>
            </a:r>
          </a:p>
        </p:txBody>
      </p:sp>
      <p:sp>
        <p:nvSpPr>
          <p:cNvPr id="90197" name="Rectangle 85"/>
          <p:cNvSpPr>
            <a:spLocks noChangeArrowheads="1"/>
          </p:cNvSpPr>
          <p:nvPr/>
        </p:nvSpPr>
        <p:spPr bwMode="auto">
          <a:xfrm>
            <a:off x="5843588" y="6253163"/>
            <a:ext cx="1547812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零件</a:t>
            </a:r>
            <a:r>
              <a:rPr lang="en-US" altLang="zh-CN" sz="1200" b="1">
                <a:solidFill>
                  <a:srgbClr val="0000CC"/>
                </a:solidFill>
                <a:ea typeface="华文楷体" pitchFamily="2" charset="-122"/>
              </a:rPr>
              <a:t>3D</a:t>
            </a:r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毛坯模型</a:t>
            </a:r>
          </a:p>
        </p:txBody>
      </p:sp>
      <p:sp>
        <p:nvSpPr>
          <p:cNvPr id="90198" name="Rectangle 86"/>
          <p:cNvSpPr>
            <a:spLocks noChangeArrowheads="1"/>
          </p:cNvSpPr>
          <p:nvPr/>
        </p:nvSpPr>
        <p:spPr bwMode="auto">
          <a:xfrm>
            <a:off x="6191250" y="5821363"/>
            <a:ext cx="98742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零件</a:t>
            </a:r>
            <a:r>
              <a:rPr lang="en-US" altLang="zh-CN" sz="1200" b="1">
                <a:solidFill>
                  <a:srgbClr val="0000CC"/>
                </a:solidFill>
                <a:ea typeface="华文楷体" pitchFamily="2" charset="-122"/>
              </a:rPr>
              <a:t>3D</a:t>
            </a:r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模型</a:t>
            </a:r>
          </a:p>
        </p:txBody>
      </p:sp>
      <p:sp>
        <p:nvSpPr>
          <p:cNvPr id="90199" name="Rectangle 87"/>
          <p:cNvSpPr>
            <a:spLocks noChangeArrowheads="1"/>
          </p:cNvSpPr>
          <p:nvPr/>
        </p:nvSpPr>
        <p:spPr bwMode="auto">
          <a:xfrm>
            <a:off x="5562600" y="5410200"/>
            <a:ext cx="9874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零件</a:t>
            </a:r>
            <a:r>
              <a:rPr lang="en-US" altLang="zh-CN" sz="1200" b="1">
                <a:solidFill>
                  <a:srgbClr val="0000CC"/>
                </a:solidFill>
                <a:ea typeface="华文楷体" pitchFamily="2" charset="-122"/>
              </a:rPr>
              <a:t>3D</a:t>
            </a:r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模型</a:t>
            </a:r>
          </a:p>
        </p:txBody>
      </p:sp>
      <p:sp>
        <p:nvSpPr>
          <p:cNvPr id="90200" name="Rectangle 88"/>
          <p:cNvSpPr>
            <a:spLocks noChangeArrowheads="1"/>
          </p:cNvSpPr>
          <p:nvPr/>
        </p:nvSpPr>
        <p:spPr bwMode="auto">
          <a:xfrm>
            <a:off x="5029200" y="4400550"/>
            <a:ext cx="9874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零件</a:t>
            </a:r>
            <a:r>
              <a:rPr lang="en-US" altLang="zh-CN" sz="1200" b="1">
                <a:solidFill>
                  <a:srgbClr val="0000CC"/>
                </a:solidFill>
                <a:ea typeface="华文楷体" pitchFamily="2" charset="-122"/>
              </a:rPr>
              <a:t>3D</a:t>
            </a:r>
            <a:r>
              <a:rPr lang="zh-CN" altLang="en-US" sz="1200" b="1">
                <a:solidFill>
                  <a:srgbClr val="0000CC"/>
                </a:solidFill>
                <a:ea typeface="华文楷体" pitchFamily="2" charset="-122"/>
              </a:rPr>
              <a:t>模型</a:t>
            </a:r>
          </a:p>
        </p:txBody>
      </p:sp>
      <p:cxnSp>
        <p:nvCxnSpPr>
          <p:cNvPr id="33830" name="AutoShape 116"/>
          <p:cNvCxnSpPr>
            <a:cxnSpLocks noChangeShapeType="1"/>
            <a:endCxn id="33902" idx="23"/>
          </p:cNvCxnSpPr>
          <p:nvPr/>
        </p:nvCxnSpPr>
        <p:spPr bwMode="auto">
          <a:xfrm rot="16200000" flipH="1">
            <a:off x="791369" y="2537619"/>
            <a:ext cx="755650" cy="423862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1381125" y="2894013"/>
            <a:ext cx="430213" cy="473075"/>
            <a:chOff x="589" y="3243"/>
            <a:chExt cx="401" cy="401"/>
          </a:xfrm>
        </p:grpSpPr>
        <p:sp>
          <p:nvSpPr>
            <p:cNvPr id="33902" name="Freeform 118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03" name="Oval 119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04" name="Oval 120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33832" name="AutoShape 121"/>
          <p:cNvCxnSpPr>
            <a:cxnSpLocks noChangeShapeType="1"/>
          </p:cNvCxnSpPr>
          <p:nvPr/>
        </p:nvCxnSpPr>
        <p:spPr bwMode="auto">
          <a:xfrm>
            <a:off x="933450" y="2362200"/>
            <a:ext cx="503238" cy="273050"/>
          </a:xfrm>
          <a:prstGeom prst="bentConnector3">
            <a:avLst>
              <a:gd name="adj1" fmla="val 126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19" name="Group 122"/>
          <p:cNvGrpSpPr>
            <a:grpSpLocks/>
          </p:cNvGrpSpPr>
          <p:nvPr/>
        </p:nvGrpSpPr>
        <p:grpSpPr bwMode="auto">
          <a:xfrm>
            <a:off x="1409700" y="2344738"/>
            <a:ext cx="430213" cy="474662"/>
            <a:chOff x="589" y="3243"/>
            <a:chExt cx="401" cy="401"/>
          </a:xfrm>
        </p:grpSpPr>
        <p:sp>
          <p:nvSpPr>
            <p:cNvPr id="33899" name="Freeform 123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900" name="Oval 124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901" name="Oval 125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33834" name="AutoShape 136"/>
          <p:cNvCxnSpPr>
            <a:cxnSpLocks noChangeShapeType="1"/>
            <a:stCxn id="33877" idx="16"/>
          </p:cNvCxnSpPr>
          <p:nvPr/>
        </p:nvCxnSpPr>
        <p:spPr bwMode="auto">
          <a:xfrm rot="16200000" flipH="1">
            <a:off x="921544" y="5585619"/>
            <a:ext cx="412750" cy="423862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3835" name="AutoShape 137"/>
          <p:cNvCxnSpPr>
            <a:cxnSpLocks noChangeShapeType="1"/>
          </p:cNvCxnSpPr>
          <p:nvPr/>
        </p:nvCxnSpPr>
        <p:spPr bwMode="auto">
          <a:xfrm>
            <a:off x="381000" y="2047875"/>
            <a:ext cx="658813" cy="204788"/>
          </a:xfrm>
          <a:prstGeom prst="bentConnector3">
            <a:avLst>
              <a:gd name="adj1" fmla="val -481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3836" name="AutoShape 138"/>
          <p:cNvCxnSpPr>
            <a:cxnSpLocks noChangeShapeType="1"/>
            <a:stCxn id="33893" idx="18"/>
            <a:endCxn id="33880" idx="24"/>
          </p:cNvCxnSpPr>
          <p:nvPr/>
        </p:nvCxnSpPr>
        <p:spPr bwMode="auto">
          <a:xfrm rot="16200000" flipH="1">
            <a:off x="-1110455" y="3577431"/>
            <a:ext cx="3294062" cy="339725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20" name="Group 139"/>
          <p:cNvGrpSpPr>
            <a:grpSpLocks/>
          </p:cNvGrpSpPr>
          <p:nvPr/>
        </p:nvGrpSpPr>
        <p:grpSpPr bwMode="auto">
          <a:xfrm>
            <a:off x="179388" y="1684338"/>
            <a:ext cx="404812" cy="446087"/>
            <a:chOff x="2113" y="2643"/>
            <a:chExt cx="146" cy="149"/>
          </a:xfrm>
        </p:grpSpPr>
        <p:grpSp>
          <p:nvGrpSpPr>
            <p:cNvPr id="21" name="Group 140"/>
            <p:cNvGrpSpPr>
              <a:grpSpLocks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3896" name="Freeform 141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897" name="Oval 142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898" name="Oval 143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  <p:grpSp>
          <p:nvGrpSpPr>
            <p:cNvPr id="22" name="Group 144"/>
            <p:cNvGrpSpPr>
              <a:grpSpLocks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3893" name="Freeform 145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894" name="Oval 146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895" name="Oval 147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</p:grpSp>
      <p:grpSp>
        <p:nvGrpSpPr>
          <p:cNvPr id="23" name="Group 148"/>
          <p:cNvGrpSpPr>
            <a:grpSpLocks/>
          </p:cNvGrpSpPr>
          <p:nvPr/>
        </p:nvGrpSpPr>
        <p:grpSpPr bwMode="auto">
          <a:xfrm>
            <a:off x="754063" y="2055813"/>
            <a:ext cx="404812" cy="447675"/>
            <a:chOff x="2113" y="2643"/>
            <a:chExt cx="146" cy="149"/>
          </a:xfrm>
        </p:grpSpPr>
        <p:grpSp>
          <p:nvGrpSpPr>
            <p:cNvPr id="24" name="Group 149"/>
            <p:cNvGrpSpPr>
              <a:grpSpLocks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3888" name="Freeform 150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889" name="Oval 151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890" name="Oval 152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  <p:grpSp>
          <p:nvGrpSpPr>
            <p:cNvPr id="25" name="Group 153"/>
            <p:cNvGrpSpPr>
              <a:grpSpLocks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3885" name="Freeform 154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886" name="Oval 155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887" name="Oval 156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</p:grpSp>
      <p:grpSp>
        <p:nvGrpSpPr>
          <p:cNvPr id="26" name="Group 157"/>
          <p:cNvGrpSpPr>
            <a:grpSpLocks/>
          </p:cNvGrpSpPr>
          <p:nvPr/>
        </p:nvGrpSpPr>
        <p:grpSpPr bwMode="auto">
          <a:xfrm>
            <a:off x="668338" y="5192713"/>
            <a:ext cx="404812" cy="446087"/>
            <a:chOff x="2113" y="2643"/>
            <a:chExt cx="146" cy="149"/>
          </a:xfrm>
        </p:grpSpPr>
        <p:grpSp>
          <p:nvGrpSpPr>
            <p:cNvPr id="27" name="Group 158"/>
            <p:cNvGrpSpPr>
              <a:grpSpLocks/>
            </p:cNvGrpSpPr>
            <p:nvPr/>
          </p:nvGrpSpPr>
          <p:grpSpPr bwMode="auto">
            <a:xfrm>
              <a:off x="2113" y="2643"/>
              <a:ext cx="116" cy="149"/>
              <a:chOff x="589" y="3243"/>
              <a:chExt cx="401" cy="401"/>
            </a:xfrm>
          </p:grpSpPr>
          <p:sp>
            <p:nvSpPr>
              <p:cNvPr id="33880" name="Freeform 159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CCFFFF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881" name="Oval 160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882" name="Oval 161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folHlink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  <p:grpSp>
          <p:nvGrpSpPr>
            <p:cNvPr id="28" name="Group 162"/>
            <p:cNvGrpSpPr>
              <a:grpSpLocks/>
            </p:cNvGrpSpPr>
            <p:nvPr/>
          </p:nvGrpSpPr>
          <p:grpSpPr bwMode="auto">
            <a:xfrm>
              <a:off x="2158" y="2684"/>
              <a:ext cx="101" cy="108"/>
              <a:chOff x="589" y="3243"/>
              <a:chExt cx="401" cy="401"/>
            </a:xfrm>
          </p:grpSpPr>
          <p:sp>
            <p:nvSpPr>
              <p:cNvPr id="33877" name="Freeform 163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solidFill>
                <a:srgbClr val="FFFF99"/>
              </a:solidFill>
              <a:ln w="9525">
                <a:round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33878" name="Oval 164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  <p:sp>
            <p:nvSpPr>
              <p:cNvPr id="33879" name="Oval 165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rgbClr val="FFFF99"/>
              </a:solidFill>
              <a:ln w="3175">
                <a:solidFill>
                  <a:schemeClr val="accent1"/>
                </a:solidFill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>
                  <a:ea typeface="MS PGothic" pitchFamily="34" charset="-128"/>
                </a:endParaRPr>
              </a:p>
            </p:txBody>
          </p:sp>
        </p:grpSp>
      </p:grpSp>
      <p:grpSp>
        <p:nvGrpSpPr>
          <p:cNvPr id="29" name="Group 166"/>
          <p:cNvGrpSpPr>
            <a:grpSpLocks/>
          </p:cNvGrpSpPr>
          <p:nvPr/>
        </p:nvGrpSpPr>
        <p:grpSpPr bwMode="auto">
          <a:xfrm>
            <a:off x="1347788" y="5643563"/>
            <a:ext cx="430212" cy="473075"/>
            <a:chOff x="589" y="3243"/>
            <a:chExt cx="401" cy="401"/>
          </a:xfrm>
        </p:grpSpPr>
        <p:sp>
          <p:nvSpPr>
            <p:cNvPr id="33872" name="Freeform 167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873" name="Oval 168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874" name="Oval 169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33841" name="AutoShape 170"/>
          <p:cNvCxnSpPr>
            <a:cxnSpLocks noChangeShapeType="1"/>
            <a:endCxn id="33869" idx="22"/>
          </p:cNvCxnSpPr>
          <p:nvPr/>
        </p:nvCxnSpPr>
        <p:spPr bwMode="auto">
          <a:xfrm rot="16200000" flipH="1">
            <a:off x="541337" y="2940051"/>
            <a:ext cx="1236663" cy="404812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30" name="Group 171"/>
          <p:cNvGrpSpPr>
            <a:grpSpLocks/>
          </p:cNvGrpSpPr>
          <p:nvPr/>
        </p:nvGrpSpPr>
        <p:grpSpPr bwMode="auto">
          <a:xfrm>
            <a:off x="1350963" y="3457575"/>
            <a:ext cx="430212" cy="473075"/>
            <a:chOff x="589" y="3243"/>
            <a:chExt cx="401" cy="401"/>
          </a:xfrm>
        </p:grpSpPr>
        <p:sp>
          <p:nvSpPr>
            <p:cNvPr id="33869" name="Freeform 172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870" name="Oval 173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871" name="Oval 174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33843" name="AutoShape 175"/>
          <p:cNvCxnSpPr>
            <a:cxnSpLocks noChangeShapeType="1"/>
            <a:stCxn id="33877" idx="16"/>
            <a:endCxn id="33866" idx="23"/>
          </p:cNvCxnSpPr>
          <p:nvPr/>
        </p:nvCxnSpPr>
        <p:spPr bwMode="auto">
          <a:xfrm rot="16200000" flipH="1">
            <a:off x="694531" y="5812632"/>
            <a:ext cx="874713" cy="43180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grpSp>
        <p:nvGrpSpPr>
          <p:cNvPr id="31" name="Group 176"/>
          <p:cNvGrpSpPr>
            <a:grpSpLocks/>
          </p:cNvGrpSpPr>
          <p:nvPr/>
        </p:nvGrpSpPr>
        <p:grpSpPr bwMode="auto">
          <a:xfrm>
            <a:off x="1347788" y="6232525"/>
            <a:ext cx="430212" cy="473075"/>
            <a:chOff x="589" y="3243"/>
            <a:chExt cx="401" cy="401"/>
          </a:xfrm>
        </p:grpSpPr>
        <p:sp>
          <p:nvSpPr>
            <p:cNvPr id="33866" name="Freeform 177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867" name="Oval 178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868" name="Oval 179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sp>
        <p:nvSpPr>
          <p:cNvPr id="33845" name="Text Box 180"/>
          <p:cNvSpPr txBox="1">
            <a:spLocks noChangeArrowheads="1"/>
          </p:cNvSpPr>
          <p:nvPr/>
        </p:nvSpPr>
        <p:spPr bwMode="auto">
          <a:xfrm>
            <a:off x="409575" y="1314450"/>
            <a:ext cx="1563688" cy="3206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eBOM</a:t>
            </a:r>
            <a:r>
              <a:rPr lang="zh-CN" altLang="en-US" sz="1500" b="1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产品结构</a:t>
            </a:r>
          </a:p>
        </p:txBody>
      </p:sp>
      <p:grpSp>
        <p:nvGrpSpPr>
          <p:cNvPr id="33856" name="Group 181"/>
          <p:cNvGrpSpPr>
            <a:grpSpLocks/>
          </p:cNvGrpSpPr>
          <p:nvPr/>
        </p:nvGrpSpPr>
        <p:grpSpPr bwMode="auto">
          <a:xfrm>
            <a:off x="1350963" y="4660900"/>
            <a:ext cx="430212" cy="473075"/>
            <a:chOff x="589" y="3243"/>
            <a:chExt cx="401" cy="401"/>
          </a:xfrm>
        </p:grpSpPr>
        <p:sp>
          <p:nvSpPr>
            <p:cNvPr id="33863" name="Freeform 182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864" name="Oval 183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865" name="Oval 184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grpSp>
        <p:nvGrpSpPr>
          <p:cNvPr id="33857" name="Group 185"/>
          <p:cNvGrpSpPr>
            <a:grpSpLocks/>
          </p:cNvGrpSpPr>
          <p:nvPr/>
        </p:nvGrpSpPr>
        <p:grpSpPr bwMode="auto">
          <a:xfrm>
            <a:off x="1371600" y="4067175"/>
            <a:ext cx="430213" cy="473075"/>
            <a:chOff x="589" y="3243"/>
            <a:chExt cx="401" cy="401"/>
          </a:xfrm>
        </p:grpSpPr>
        <p:sp>
          <p:nvSpPr>
            <p:cNvPr id="33860" name="Freeform 186"/>
            <p:cNvSpPr>
              <a:spLocks/>
            </p:cNvSpPr>
            <p:nvPr/>
          </p:nvSpPr>
          <p:spPr bwMode="auto">
            <a:xfrm>
              <a:off x="589" y="3243"/>
              <a:ext cx="401" cy="401"/>
            </a:xfrm>
            <a:custGeom>
              <a:avLst/>
              <a:gdLst>
                <a:gd name="T0" fmla="*/ 1572 w 2700"/>
                <a:gd name="T1" fmla="*/ 328 h 2628"/>
                <a:gd name="T2" fmla="*/ 1872 w 2700"/>
                <a:gd name="T3" fmla="*/ 457 h 2628"/>
                <a:gd name="T4" fmla="*/ 2186 w 2700"/>
                <a:gd name="T5" fmla="*/ 200 h 2628"/>
                <a:gd name="T6" fmla="*/ 2500 w 2700"/>
                <a:gd name="T7" fmla="*/ 457 h 2628"/>
                <a:gd name="T8" fmla="*/ 2243 w 2700"/>
                <a:gd name="T9" fmla="*/ 757 h 2628"/>
                <a:gd name="T10" fmla="*/ 2371 w 2700"/>
                <a:gd name="T11" fmla="*/ 1071 h 2628"/>
                <a:gd name="T12" fmla="*/ 2700 w 2700"/>
                <a:gd name="T13" fmla="*/ 1085 h 2628"/>
                <a:gd name="T14" fmla="*/ 2700 w 2700"/>
                <a:gd name="T15" fmla="*/ 1486 h 2628"/>
                <a:gd name="T16" fmla="*/ 2343 w 2700"/>
                <a:gd name="T17" fmla="*/ 1486 h 2628"/>
                <a:gd name="T18" fmla="*/ 2214 w 2700"/>
                <a:gd name="T19" fmla="*/ 1800 h 2628"/>
                <a:gd name="T20" fmla="*/ 2471 w 2700"/>
                <a:gd name="T21" fmla="*/ 2014 h 2628"/>
                <a:gd name="T22" fmla="*/ 2229 w 2700"/>
                <a:gd name="T23" fmla="*/ 2328 h 2628"/>
                <a:gd name="T24" fmla="*/ 1957 w 2700"/>
                <a:gd name="T25" fmla="*/ 2128 h 2628"/>
                <a:gd name="T26" fmla="*/ 1643 w 2700"/>
                <a:gd name="T27" fmla="*/ 2271 h 2628"/>
                <a:gd name="T28" fmla="*/ 1629 w 2700"/>
                <a:gd name="T29" fmla="*/ 2628 h 2628"/>
                <a:gd name="T30" fmla="*/ 1172 w 2700"/>
                <a:gd name="T31" fmla="*/ 2600 h 2628"/>
                <a:gd name="T32" fmla="*/ 1186 w 2700"/>
                <a:gd name="T33" fmla="*/ 2243 h 2628"/>
                <a:gd name="T34" fmla="*/ 857 w 2700"/>
                <a:gd name="T35" fmla="*/ 2128 h 2628"/>
                <a:gd name="T36" fmla="*/ 600 w 2700"/>
                <a:gd name="T37" fmla="*/ 2386 h 2628"/>
                <a:gd name="T38" fmla="*/ 329 w 2700"/>
                <a:gd name="T39" fmla="*/ 2128 h 2628"/>
                <a:gd name="T40" fmla="*/ 557 w 2700"/>
                <a:gd name="T41" fmla="*/ 1914 h 2628"/>
                <a:gd name="T42" fmla="*/ 400 w 2700"/>
                <a:gd name="T43" fmla="*/ 1571 h 2628"/>
                <a:gd name="T44" fmla="*/ 72 w 2700"/>
                <a:gd name="T45" fmla="*/ 1686 h 2628"/>
                <a:gd name="T46" fmla="*/ 0 w 2700"/>
                <a:gd name="T47" fmla="*/ 1300 h 2628"/>
                <a:gd name="T48" fmla="*/ 315 w 2700"/>
                <a:gd name="T49" fmla="*/ 1185 h 2628"/>
                <a:gd name="T50" fmla="*/ 400 w 2700"/>
                <a:gd name="T51" fmla="*/ 800 h 2628"/>
                <a:gd name="T52" fmla="*/ 129 w 2700"/>
                <a:gd name="T53" fmla="*/ 571 h 2628"/>
                <a:gd name="T54" fmla="*/ 372 w 2700"/>
                <a:gd name="T55" fmla="*/ 271 h 2628"/>
                <a:gd name="T56" fmla="*/ 629 w 2700"/>
                <a:gd name="T57" fmla="*/ 443 h 2628"/>
                <a:gd name="T58" fmla="*/ 1000 w 2700"/>
                <a:gd name="T59" fmla="*/ 343 h 2628"/>
                <a:gd name="T60" fmla="*/ 1086 w 2700"/>
                <a:gd name="T61" fmla="*/ 0 h 2628"/>
                <a:gd name="T62" fmla="*/ 1500 w 2700"/>
                <a:gd name="T63" fmla="*/ 0 h 2628"/>
                <a:gd name="T64" fmla="*/ 1557 w 2700"/>
                <a:gd name="T65" fmla="*/ 328 h 26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700"/>
                <a:gd name="T100" fmla="*/ 0 h 2628"/>
                <a:gd name="T101" fmla="*/ 2700 w 2700"/>
                <a:gd name="T102" fmla="*/ 2628 h 26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700" h="2628">
                  <a:moveTo>
                    <a:pt x="1572" y="328"/>
                  </a:moveTo>
                  <a:lnTo>
                    <a:pt x="1872" y="457"/>
                  </a:lnTo>
                  <a:lnTo>
                    <a:pt x="2186" y="200"/>
                  </a:lnTo>
                  <a:lnTo>
                    <a:pt x="2500" y="457"/>
                  </a:lnTo>
                  <a:lnTo>
                    <a:pt x="2243" y="757"/>
                  </a:lnTo>
                  <a:lnTo>
                    <a:pt x="2371" y="1071"/>
                  </a:lnTo>
                  <a:lnTo>
                    <a:pt x="2700" y="1085"/>
                  </a:lnTo>
                  <a:lnTo>
                    <a:pt x="2700" y="1486"/>
                  </a:lnTo>
                  <a:lnTo>
                    <a:pt x="2343" y="1486"/>
                  </a:lnTo>
                  <a:lnTo>
                    <a:pt x="2214" y="1800"/>
                  </a:lnTo>
                  <a:lnTo>
                    <a:pt x="2471" y="2014"/>
                  </a:lnTo>
                  <a:lnTo>
                    <a:pt x="2229" y="2328"/>
                  </a:lnTo>
                  <a:lnTo>
                    <a:pt x="1957" y="2128"/>
                  </a:lnTo>
                  <a:lnTo>
                    <a:pt x="1643" y="2271"/>
                  </a:lnTo>
                  <a:lnTo>
                    <a:pt x="1629" y="2628"/>
                  </a:lnTo>
                  <a:lnTo>
                    <a:pt x="1172" y="2600"/>
                  </a:lnTo>
                  <a:lnTo>
                    <a:pt x="1186" y="2243"/>
                  </a:lnTo>
                  <a:lnTo>
                    <a:pt x="857" y="2128"/>
                  </a:lnTo>
                  <a:lnTo>
                    <a:pt x="600" y="2386"/>
                  </a:lnTo>
                  <a:lnTo>
                    <a:pt x="329" y="2128"/>
                  </a:lnTo>
                  <a:lnTo>
                    <a:pt x="557" y="1914"/>
                  </a:lnTo>
                  <a:lnTo>
                    <a:pt x="400" y="1571"/>
                  </a:lnTo>
                  <a:lnTo>
                    <a:pt x="72" y="1686"/>
                  </a:lnTo>
                  <a:lnTo>
                    <a:pt x="0" y="1300"/>
                  </a:lnTo>
                  <a:lnTo>
                    <a:pt x="315" y="1185"/>
                  </a:lnTo>
                  <a:lnTo>
                    <a:pt x="400" y="800"/>
                  </a:lnTo>
                  <a:lnTo>
                    <a:pt x="129" y="571"/>
                  </a:lnTo>
                  <a:lnTo>
                    <a:pt x="372" y="271"/>
                  </a:lnTo>
                  <a:lnTo>
                    <a:pt x="629" y="443"/>
                  </a:lnTo>
                  <a:lnTo>
                    <a:pt x="1000" y="343"/>
                  </a:lnTo>
                  <a:lnTo>
                    <a:pt x="1086" y="0"/>
                  </a:lnTo>
                  <a:lnTo>
                    <a:pt x="1500" y="0"/>
                  </a:lnTo>
                  <a:lnTo>
                    <a:pt x="1557" y="328"/>
                  </a:lnTo>
                </a:path>
              </a:pathLst>
            </a:custGeom>
            <a:gradFill rotWithShape="0">
              <a:gsLst>
                <a:gs pos="0">
                  <a:srgbClr val="78BFE6"/>
                </a:gs>
                <a:gs pos="100000">
                  <a:srgbClr val="80C3E8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TopRight"/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78BFE6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3861" name="Oval 187"/>
            <p:cNvSpPr>
              <a:spLocks noChangeArrowheads="1"/>
            </p:cNvSpPr>
            <p:nvPr/>
          </p:nvSpPr>
          <p:spPr bwMode="auto">
            <a:xfrm>
              <a:off x="703" y="3354"/>
              <a:ext cx="162" cy="163"/>
            </a:xfrm>
            <a:prstGeom prst="ellipse">
              <a:avLst/>
            </a:prstGeom>
            <a:solidFill>
              <a:srgbClr val="0E354A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  <p:sp>
          <p:nvSpPr>
            <p:cNvPr id="33862" name="Oval 188"/>
            <p:cNvSpPr>
              <a:spLocks noChangeArrowheads="1"/>
            </p:cNvSpPr>
            <p:nvPr/>
          </p:nvSpPr>
          <p:spPr bwMode="auto">
            <a:xfrm>
              <a:off x="723" y="3351"/>
              <a:ext cx="150" cy="15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prstDash val="sysDot"/>
              <a:round/>
              <a:headEnd type="none" w="sm" len="med"/>
              <a:tailEnd type="none" w="sm" len="med"/>
            </a:ln>
          </p:spPr>
          <p:txBody>
            <a:bodyPr wrap="none" lIns="92075" tIns="46038" rIns="92075" bIns="46038" anchor="ctr"/>
            <a:lstStyle/>
            <a:p>
              <a:pPr eaLnBrk="0" hangingPunct="0"/>
              <a:endParaRPr lang="zh-CN" altLang="en-US">
                <a:ea typeface="MS PGothic" pitchFamily="34" charset="-128"/>
              </a:endParaRPr>
            </a:p>
          </p:txBody>
        </p:sp>
      </p:grpSp>
      <p:cxnSp>
        <p:nvCxnSpPr>
          <p:cNvPr id="33848" name="AutoShape 189"/>
          <p:cNvCxnSpPr>
            <a:cxnSpLocks noChangeShapeType="1"/>
            <a:stCxn id="33885" idx="18"/>
            <a:endCxn id="33860" idx="23"/>
          </p:cNvCxnSpPr>
          <p:nvPr/>
        </p:nvCxnSpPr>
        <p:spPr bwMode="auto">
          <a:xfrm rot="16200000" flipH="1">
            <a:off x="242887" y="3171826"/>
            <a:ext cx="1827213" cy="430212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3849" name="AutoShape 190"/>
          <p:cNvCxnSpPr>
            <a:cxnSpLocks noChangeShapeType="1"/>
            <a:stCxn id="33885" idx="18"/>
            <a:endCxn id="33863" idx="22"/>
          </p:cNvCxnSpPr>
          <p:nvPr/>
        </p:nvCxnSpPr>
        <p:spPr bwMode="auto">
          <a:xfrm rot="16200000" flipH="1">
            <a:off x="-93662" y="3508375"/>
            <a:ext cx="2490788" cy="420687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90303" name="AutoShape 191"/>
          <p:cNvCxnSpPr>
            <a:cxnSpLocks noChangeShapeType="1"/>
            <a:stCxn id="33899" idx="6"/>
            <a:endCxn id="33944" idx="21"/>
          </p:cNvCxnSpPr>
          <p:nvPr/>
        </p:nvCxnSpPr>
        <p:spPr bwMode="auto">
          <a:xfrm>
            <a:off x="1839913" y="2540000"/>
            <a:ext cx="2349500" cy="206375"/>
          </a:xfrm>
          <a:prstGeom prst="curvedConnector3">
            <a:avLst>
              <a:gd name="adj1" fmla="val 48583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04" name="AutoShape 192"/>
          <p:cNvCxnSpPr>
            <a:cxnSpLocks noChangeShapeType="1"/>
            <a:stCxn id="33902" idx="6"/>
            <a:endCxn id="33947" idx="22"/>
          </p:cNvCxnSpPr>
          <p:nvPr/>
        </p:nvCxnSpPr>
        <p:spPr bwMode="auto">
          <a:xfrm>
            <a:off x="1811338" y="3089275"/>
            <a:ext cx="2297112" cy="255588"/>
          </a:xfrm>
          <a:prstGeom prst="curvedConnector3">
            <a:avLst>
              <a:gd name="adj1" fmla="val 49690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05" name="AutoShape 193"/>
          <p:cNvCxnSpPr>
            <a:cxnSpLocks noChangeShapeType="1"/>
            <a:stCxn id="33869" idx="6"/>
            <a:endCxn id="33908" idx="23"/>
          </p:cNvCxnSpPr>
          <p:nvPr/>
        </p:nvCxnSpPr>
        <p:spPr bwMode="auto">
          <a:xfrm>
            <a:off x="1781175" y="3652838"/>
            <a:ext cx="2286000" cy="214312"/>
          </a:xfrm>
          <a:prstGeom prst="curvedConnector3">
            <a:avLst>
              <a:gd name="adj1" fmla="val 49931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06" name="AutoShape 194"/>
          <p:cNvCxnSpPr>
            <a:cxnSpLocks noChangeShapeType="1"/>
            <a:stCxn id="33860" idx="6"/>
            <a:endCxn id="33938" idx="22"/>
          </p:cNvCxnSpPr>
          <p:nvPr/>
        </p:nvCxnSpPr>
        <p:spPr bwMode="auto">
          <a:xfrm>
            <a:off x="1801813" y="4262438"/>
            <a:ext cx="2297112" cy="368300"/>
          </a:xfrm>
          <a:prstGeom prst="curvedConnector3">
            <a:avLst>
              <a:gd name="adj1" fmla="val 49690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07" name="AutoShape 195"/>
          <p:cNvCxnSpPr>
            <a:cxnSpLocks noChangeShapeType="1"/>
            <a:stCxn id="33863" idx="6"/>
            <a:endCxn id="33941" idx="23"/>
          </p:cNvCxnSpPr>
          <p:nvPr/>
        </p:nvCxnSpPr>
        <p:spPr bwMode="auto">
          <a:xfrm>
            <a:off x="1781175" y="4856163"/>
            <a:ext cx="2286000" cy="273050"/>
          </a:xfrm>
          <a:prstGeom prst="curvedConnector3">
            <a:avLst>
              <a:gd name="adj1" fmla="val 49931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08" name="AutoShape 196"/>
          <p:cNvCxnSpPr>
            <a:cxnSpLocks noChangeShapeType="1"/>
            <a:stCxn id="33872" idx="6"/>
            <a:endCxn id="33911" idx="23"/>
          </p:cNvCxnSpPr>
          <p:nvPr/>
        </p:nvCxnSpPr>
        <p:spPr bwMode="auto">
          <a:xfrm flipV="1">
            <a:off x="1778000" y="5700713"/>
            <a:ext cx="2286000" cy="138112"/>
          </a:xfrm>
          <a:prstGeom prst="curvedConnector3">
            <a:avLst>
              <a:gd name="adj1" fmla="val 49931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09" name="AutoShape 197"/>
          <p:cNvCxnSpPr>
            <a:cxnSpLocks noChangeShapeType="1"/>
            <a:stCxn id="33866" idx="6"/>
            <a:endCxn id="33905" idx="23"/>
          </p:cNvCxnSpPr>
          <p:nvPr/>
        </p:nvCxnSpPr>
        <p:spPr bwMode="auto">
          <a:xfrm flipV="1">
            <a:off x="1778000" y="6289675"/>
            <a:ext cx="2286000" cy="138113"/>
          </a:xfrm>
          <a:prstGeom prst="curvedConnector3">
            <a:avLst>
              <a:gd name="adj1" fmla="val 49931"/>
            </a:avLst>
          </a:prstGeom>
          <a:noFill/>
          <a:ln w="19050">
            <a:solidFill>
              <a:srgbClr val="FF0000"/>
            </a:solidFill>
            <a:round/>
            <a:headEnd/>
            <a:tailEnd type="stealth" w="lg" len="lg"/>
          </a:ln>
        </p:spPr>
      </p:cxnSp>
      <p:cxnSp>
        <p:nvCxnSpPr>
          <p:cNvPr id="90311" name="AutoShape 199"/>
          <p:cNvCxnSpPr>
            <a:cxnSpLocks noChangeShapeType="1"/>
            <a:endCxn id="33916" idx="3"/>
          </p:cNvCxnSpPr>
          <p:nvPr/>
        </p:nvCxnSpPr>
        <p:spPr bwMode="auto">
          <a:xfrm rot="5400000">
            <a:off x="5026026" y="1811337"/>
            <a:ext cx="1122362" cy="3636963"/>
          </a:xfrm>
          <a:prstGeom prst="curvedConnector2">
            <a:avLst/>
          </a:prstGeom>
          <a:noFill/>
          <a:ln w="57150">
            <a:solidFill>
              <a:srgbClr val="000066"/>
            </a:solidFill>
            <a:round/>
            <a:headEnd type="triangle" w="med" len="med"/>
            <a:tailEnd/>
          </a:ln>
        </p:spPr>
      </p:cxnSp>
      <p:sp>
        <p:nvSpPr>
          <p:cNvPr id="90312" name="Rectangle 200"/>
          <p:cNvSpPr>
            <a:spLocks noChangeArrowheads="1"/>
          </p:cNvSpPr>
          <p:nvPr/>
        </p:nvSpPr>
        <p:spPr bwMode="auto">
          <a:xfrm>
            <a:off x="6162675" y="1296988"/>
            <a:ext cx="267652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CC"/>
                </a:solidFill>
                <a:ea typeface="华文楷体" pitchFamily="2" charset="-122"/>
              </a:rPr>
              <a:t>mBOM</a:t>
            </a:r>
            <a:r>
              <a:rPr lang="zh-CN" altLang="en-US" sz="1400" b="1">
                <a:solidFill>
                  <a:srgbClr val="0000CC"/>
                </a:solidFill>
                <a:ea typeface="华文楷体" pitchFamily="2" charset="-122"/>
              </a:rPr>
              <a:t>（</a:t>
            </a:r>
            <a:r>
              <a:rPr lang="en-US" altLang="zh-CN" sz="1400" b="1">
                <a:solidFill>
                  <a:srgbClr val="0000CC"/>
                </a:solidFill>
                <a:ea typeface="华文楷体" pitchFamily="2" charset="-122"/>
              </a:rPr>
              <a:t>sBOM</a:t>
            </a:r>
            <a:r>
              <a:rPr lang="zh-CN" altLang="en-US" sz="1400" b="1">
                <a:solidFill>
                  <a:srgbClr val="0000CC"/>
                </a:solidFill>
                <a:ea typeface="华文楷体" pitchFamily="2" charset="-122"/>
              </a:rPr>
              <a:t>）中装配件的</a:t>
            </a:r>
            <a:r>
              <a:rPr lang="en-US" altLang="zh-CN" sz="1400" b="1">
                <a:solidFill>
                  <a:srgbClr val="0000CC"/>
                </a:solidFill>
                <a:ea typeface="华文楷体" pitchFamily="2" charset="-122"/>
              </a:rPr>
              <a:t>3D</a:t>
            </a:r>
            <a:r>
              <a:rPr lang="zh-CN" altLang="en-US" sz="1400" b="1">
                <a:solidFill>
                  <a:srgbClr val="0000CC"/>
                </a:solidFill>
                <a:ea typeface="华文楷体" pitchFamily="2" charset="-122"/>
              </a:rPr>
              <a:t>模型将能够自动组装生成，实现</a:t>
            </a:r>
            <a:r>
              <a:rPr lang="en-US" altLang="zh-CN" sz="1400" b="1">
                <a:solidFill>
                  <a:srgbClr val="0000CC"/>
                </a:solidFill>
                <a:ea typeface="华文楷体" pitchFamily="2" charset="-122"/>
              </a:rPr>
              <a:t>mDMU</a:t>
            </a:r>
            <a:r>
              <a:rPr lang="zh-CN" altLang="en-US" sz="1400" b="1">
                <a:solidFill>
                  <a:srgbClr val="0000CC"/>
                </a:solidFill>
                <a:ea typeface="华文楷体" pitchFamily="2" charset="-122"/>
              </a:rPr>
              <a:t>（</a:t>
            </a:r>
            <a:r>
              <a:rPr lang="en-US" altLang="zh-CN" sz="1400" b="1">
                <a:solidFill>
                  <a:srgbClr val="0000CC"/>
                </a:solidFill>
                <a:ea typeface="华文楷体" pitchFamily="2" charset="-122"/>
              </a:rPr>
              <a:t>sDMU</a:t>
            </a:r>
            <a:r>
              <a:rPr lang="zh-CN" altLang="en-US" sz="1400" b="1">
                <a:solidFill>
                  <a:srgbClr val="0000CC"/>
                </a:solidFill>
                <a:ea typeface="华文楷体" pitchFamily="2" charset="-122"/>
              </a:rPr>
              <a:t>）的管理</a:t>
            </a:r>
          </a:p>
        </p:txBody>
      </p:sp>
      <p:pic>
        <p:nvPicPr>
          <p:cNvPr id="90313" name="Picture 11" descr="CATIA200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0800" y="1808163"/>
            <a:ext cx="200977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" name="Rectangle 6"/>
          <p:cNvSpPr txBox="1">
            <a:spLocks noChangeArrowheads="1"/>
          </p:cNvSpPr>
          <p:nvPr/>
        </p:nvSpPr>
        <p:spPr bwMode="auto">
          <a:xfrm>
            <a:off x="215900" y="192088"/>
            <a:ext cx="761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 pitchFamily="34" charset="0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0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0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0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0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0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0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0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0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0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0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0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0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0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0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0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0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0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0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0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0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0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0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0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0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0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0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0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0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0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0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0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9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9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0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0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9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0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0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9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90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0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9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9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90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90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9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0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0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9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0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0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9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0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90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9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0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90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9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90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90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9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90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90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9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90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90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9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90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90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9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96" grpId="0"/>
      <p:bldP spid="90197" grpId="0"/>
      <p:bldP spid="90198" grpId="0"/>
      <p:bldP spid="90199" grpId="0"/>
      <p:bldP spid="90200" grpId="0"/>
      <p:bldP spid="903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8"/>
          <p:cNvSpPr>
            <a:spLocks noChangeArrowheads="1"/>
          </p:cNvSpPr>
          <p:nvPr/>
        </p:nvSpPr>
        <p:spPr bwMode="auto">
          <a:xfrm>
            <a:off x="381000" y="1178700"/>
            <a:ext cx="8382000" cy="518160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9525" algn="ctr">
            <a:solidFill>
              <a:srgbClr val="000066"/>
            </a:solidFill>
            <a:miter lim="800000"/>
            <a:headEnd/>
            <a:tailEnd/>
          </a:ln>
          <a:effectLst>
            <a:prstShdw prst="shdw17" dist="17961" dir="2700000">
              <a:srgbClr val="00003D"/>
            </a:prstShdw>
          </a:effectLst>
        </p:spPr>
        <p:txBody>
          <a:bodyPr wrap="none" anchor="ctr"/>
          <a:lstStyle/>
          <a:p>
            <a:pPr eaLnBrk="0" hangingPunct="0"/>
            <a:endParaRPr lang="zh-CN" altLang="en-US">
              <a:ea typeface="MS PGothic" pitchFamily="34" charset="-128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041525" y="2810361"/>
            <a:ext cx="3879850" cy="2746375"/>
          </a:xfrm>
          <a:prstGeom prst="ellipse">
            <a:avLst/>
          </a:prstGeom>
          <a:gradFill flip="none" rotWithShape="1">
            <a:gsLst>
              <a:gs pos="16000">
                <a:schemeClr val="bg1"/>
              </a:gs>
              <a:gs pos="50000">
                <a:srgbClr val="00B0F0">
                  <a:tint val="44500"/>
                  <a:satMod val="160000"/>
                  <a:alpha val="48000"/>
                </a:srgbClr>
              </a:gs>
              <a:gs pos="22000">
                <a:schemeClr val="bg1"/>
              </a:gs>
            </a:gsLst>
            <a:lin ang="2700000" scaled="1"/>
            <a:tileRect/>
          </a:gradFill>
          <a:ln w="19050" cap="flat" cmpd="sng" algn="ctr">
            <a:solidFill>
              <a:schemeClr val="bg1">
                <a:alpha val="4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bliqueTopRight"/>
            <a:lightRig rig="threePt" dir="t"/>
          </a:scene3d>
          <a:sp3d z="63500">
            <a:bevelT w="152400" h="50800" prst="softRound"/>
          </a:sp3d>
        </p:spPr>
        <p:txBody>
          <a:bodyPr lIns="0" tIns="0" rIns="0" bIns="0"/>
          <a:lstStyle/>
          <a:p>
            <a:pPr marL="361950" indent="-361950">
              <a:spcBef>
                <a:spcPct val="40000"/>
              </a:spcBef>
              <a:spcAft>
                <a:spcPct val="25000"/>
              </a:spcAft>
              <a:tabLst>
                <a:tab pos="3028950" algn="l"/>
              </a:tabLst>
              <a:defRPr/>
            </a:pPr>
            <a:endParaRPr lang="en-US" sz="18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95" name="Freeform 103"/>
          <p:cNvSpPr>
            <a:spLocks/>
          </p:cNvSpPr>
          <p:nvPr/>
        </p:nvSpPr>
        <p:spPr bwMode="auto">
          <a:xfrm>
            <a:off x="2667000" y="2626500"/>
            <a:ext cx="3810000" cy="457200"/>
          </a:xfrm>
          <a:custGeom>
            <a:avLst/>
            <a:gdLst>
              <a:gd name="T0" fmla="*/ 0 w 2400"/>
              <a:gd name="T1" fmla="*/ 0 h 288"/>
              <a:gd name="T2" fmla="*/ 2400 w 2400"/>
              <a:gd name="T3" fmla="*/ 0 h 288"/>
              <a:gd name="T4" fmla="*/ 1296 w 2400"/>
              <a:gd name="T5" fmla="*/ 288 h 288"/>
              <a:gd name="T6" fmla="*/ 384 w 2400"/>
              <a:gd name="T7" fmla="*/ 288 h 288"/>
              <a:gd name="T8" fmla="*/ 0 w 2400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0"/>
              <a:gd name="T16" fmla="*/ 0 h 288"/>
              <a:gd name="T17" fmla="*/ 2400 w 2400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0" h="288">
                <a:moveTo>
                  <a:pt x="0" y="0"/>
                </a:moveTo>
                <a:lnTo>
                  <a:pt x="2400" y="0"/>
                </a:lnTo>
                <a:lnTo>
                  <a:pt x="1296" y="288"/>
                </a:lnTo>
                <a:lnTo>
                  <a:pt x="384" y="28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CCFFFF"/>
              </a:gs>
              <a:gs pos="100000">
                <a:srgbClr val="F4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7" name="Freeform 105"/>
          <p:cNvSpPr>
            <a:spLocks/>
          </p:cNvSpPr>
          <p:nvPr/>
        </p:nvSpPr>
        <p:spPr bwMode="auto">
          <a:xfrm>
            <a:off x="5410200" y="4302900"/>
            <a:ext cx="533400" cy="1905000"/>
          </a:xfrm>
          <a:custGeom>
            <a:avLst/>
            <a:gdLst>
              <a:gd name="T0" fmla="*/ 48 w 336"/>
              <a:gd name="T1" fmla="*/ 0 h 1200"/>
              <a:gd name="T2" fmla="*/ 336 w 336"/>
              <a:gd name="T3" fmla="*/ 240 h 1200"/>
              <a:gd name="T4" fmla="*/ 336 w 336"/>
              <a:gd name="T5" fmla="*/ 1200 h 1200"/>
              <a:gd name="T6" fmla="*/ 0 w 336"/>
              <a:gd name="T7" fmla="*/ 336 h 1200"/>
              <a:gd name="T8" fmla="*/ 48 w 336"/>
              <a:gd name="T9" fmla="*/ 0 h 1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1200"/>
              <a:gd name="T17" fmla="*/ 336 w 336"/>
              <a:gd name="T18" fmla="*/ 1200 h 1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1200">
                <a:moveTo>
                  <a:pt x="48" y="0"/>
                </a:moveTo>
                <a:lnTo>
                  <a:pt x="336" y="240"/>
                </a:lnTo>
                <a:lnTo>
                  <a:pt x="336" y="1200"/>
                </a:lnTo>
                <a:lnTo>
                  <a:pt x="0" y="336"/>
                </a:lnTo>
                <a:lnTo>
                  <a:pt x="48" y="0"/>
                </a:lnTo>
                <a:close/>
              </a:path>
            </a:pathLst>
          </a:custGeom>
          <a:gradFill rotWithShape="1">
            <a:gsLst>
              <a:gs pos="0">
                <a:srgbClr val="F4FFFF"/>
              </a:gs>
              <a:gs pos="100000">
                <a:srgbClr val="CCFFFF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8" name="Freeform 106"/>
          <p:cNvSpPr>
            <a:spLocks/>
          </p:cNvSpPr>
          <p:nvPr/>
        </p:nvSpPr>
        <p:spPr bwMode="auto">
          <a:xfrm>
            <a:off x="1981200" y="4302900"/>
            <a:ext cx="381000" cy="1600200"/>
          </a:xfrm>
          <a:custGeom>
            <a:avLst/>
            <a:gdLst>
              <a:gd name="T0" fmla="*/ 0 w 240"/>
              <a:gd name="T1" fmla="*/ 336 h 1008"/>
              <a:gd name="T2" fmla="*/ 240 w 240"/>
              <a:gd name="T3" fmla="*/ 0 h 1008"/>
              <a:gd name="T4" fmla="*/ 240 w 240"/>
              <a:gd name="T5" fmla="*/ 384 h 1008"/>
              <a:gd name="T6" fmla="*/ 0 w 240"/>
              <a:gd name="T7" fmla="*/ 1008 h 1008"/>
              <a:gd name="T8" fmla="*/ 0 w 240"/>
              <a:gd name="T9" fmla="*/ 336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008"/>
              <a:gd name="T17" fmla="*/ 240 w 240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008">
                <a:moveTo>
                  <a:pt x="0" y="336"/>
                </a:moveTo>
                <a:lnTo>
                  <a:pt x="240" y="0"/>
                </a:lnTo>
                <a:lnTo>
                  <a:pt x="240" y="384"/>
                </a:lnTo>
                <a:lnTo>
                  <a:pt x="0" y="1008"/>
                </a:lnTo>
                <a:lnTo>
                  <a:pt x="0" y="336"/>
                </a:lnTo>
                <a:close/>
              </a:path>
            </a:pathLst>
          </a:custGeom>
          <a:gradFill rotWithShape="1">
            <a:gsLst>
              <a:gs pos="0">
                <a:srgbClr val="CCFFFF"/>
              </a:gs>
              <a:gs pos="100000">
                <a:srgbClr val="F4FFFF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的业务应用关键支持能力概览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07" y="2955675"/>
            <a:ext cx="1447165" cy="730563"/>
          </a:xfrm>
          <a:prstGeom prst="roundRect">
            <a:avLst/>
          </a:prstGeom>
          <a:gradFill flip="none" rotWithShape="1">
            <a:gsLst>
              <a:gs pos="31000">
                <a:srgbClr val="077ACC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>
              <a:rot lat="19799998" lon="0" rev="0"/>
            </a:camera>
            <a:lightRig rig="soft" dir="t"/>
          </a:scene3d>
          <a:sp3d prstMaterial="softEdge">
            <a:bevelT w="101600" h="63500" prst="coolSlant"/>
          </a:sp3d>
        </p:spPr>
        <p:txBody>
          <a:bodyPr lIns="0" tIns="0" rIns="0" bIns="0"/>
          <a:lstStyle/>
          <a:p>
            <a:pPr marL="361950" indent="-361950">
              <a:spcBef>
                <a:spcPct val="40000"/>
              </a:spcBef>
              <a:spcAft>
                <a:spcPct val="25000"/>
              </a:spcAft>
              <a:tabLst>
                <a:tab pos="3028950" algn="l"/>
              </a:tabLst>
              <a:defRPr/>
            </a:pPr>
            <a:endParaRPr lang="en-US" sz="18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095812" y="4202542"/>
            <a:ext cx="1447165" cy="730563"/>
          </a:xfrm>
          <a:prstGeom prst="roundRect">
            <a:avLst/>
          </a:prstGeom>
          <a:gradFill flip="none" rotWithShape="1">
            <a:gsLst>
              <a:gs pos="31000">
                <a:srgbClr val="077ACC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>
              <a:rot lat="19799998" lon="0" rev="0"/>
            </a:camera>
            <a:lightRig rig="soft" dir="t"/>
          </a:scene3d>
          <a:sp3d prstMaterial="softEdge">
            <a:bevelT w="101600" h="63500" prst="coolSlant"/>
          </a:sp3d>
        </p:spPr>
        <p:txBody>
          <a:bodyPr lIns="0" tIns="0" rIns="0" bIns="0"/>
          <a:lstStyle/>
          <a:p>
            <a:pPr marL="361950" indent="-361950">
              <a:spcBef>
                <a:spcPct val="40000"/>
              </a:spcBef>
              <a:spcAft>
                <a:spcPct val="25000"/>
              </a:spcAft>
              <a:tabLst>
                <a:tab pos="3028950" algn="l"/>
              </a:tabLst>
              <a:defRPr/>
            </a:pPr>
            <a:endParaRPr lang="en-US" sz="180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" name="Circular Arrow 4"/>
          <p:cNvGrpSpPr>
            <a:grpSpLocks/>
          </p:cNvGrpSpPr>
          <p:nvPr/>
        </p:nvGrpSpPr>
        <p:grpSpPr bwMode="auto">
          <a:xfrm>
            <a:off x="2189163" y="3047188"/>
            <a:ext cx="1268412" cy="1639887"/>
            <a:chOff x="1751" y="1609"/>
            <a:chExt cx="799" cy="1033"/>
          </a:xfrm>
        </p:grpSpPr>
        <p:pic>
          <p:nvPicPr>
            <p:cNvPr id="36902" name="Circular Arrow 4"/>
            <p:cNvPicPr>
              <a:picLocks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751" y="1609"/>
              <a:ext cx="799" cy="1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903" name="Text Box 32"/>
            <p:cNvSpPr txBox="1">
              <a:spLocks noChangeArrowheads="1"/>
            </p:cNvSpPr>
            <p:nvPr/>
          </p:nvSpPr>
          <p:spPr bwMode="auto">
            <a:xfrm rot="-4964672">
              <a:off x="1984" y="1895"/>
              <a:ext cx="912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lIns="0" tIns="0" rIns="0" bIns="0"/>
            <a:lstStyle/>
            <a:p>
              <a:pPr marL="361950" indent="-361950">
                <a:spcBef>
                  <a:spcPct val="40000"/>
                </a:spcBef>
                <a:spcAft>
                  <a:spcPct val="25000"/>
                </a:spcAft>
                <a:tabLst>
                  <a:tab pos="3028950" algn="l"/>
                </a:tabLst>
              </a:pPr>
              <a:endParaRPr lang="en-US" altLang="zh-CN" sz="1800">
                <a:ea typeface="MS PGothic" pitchFamily="34" charset="-128"/>
              </a:endParaRPr>
            </a:p>
          </p:txBody>
        </p:sp>
      </p:grpSp>
      <p:pic>
        <p:nvPicPr>
          <p:cNvPr id="36875" name="Circular Arrow 3"/>
          <p:cNvPicPr>
            <a:picLocks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57675" y="3110688"/>
            <a:ext cx="1476375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 bwMode="auto">
          <a:xfrm>
            <a:off x="2376632" y="4196541"/>
            <a:ext cx="1447165" cy="730563"/>
          </a:xfrm>
          <a:prstGeom prst="roundRect">
            <a:avLst/>
          </a:prstGeom>
          <a:gradFill flip="none" rotWithShape="1">
            <a:gsLst>
              <a:gs pos="31000">
                <a:srgbClr val="077ACC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>
              <a:rot lat="19799998" lon="0" rev="0"/>
            </a:camera>
            <a:lightRig rig="soft" dir="t"/>
          </a:scene3d>
          <a:sp3d prstMaterial="softEdge">
            <a:bevelT w="101600" h="63500" prst="coolSlant"/>
          </a:sp3d>
        </p:spPr>
        <p:txBody>
          <a:bodyPr lIns="0" tIns="0" rIns="0" bIns="0"/>
          <a:lstStyle/>
          <a:p>
            <a:pPr marL="361950" indent="-361950">
              <a:spcBef>
                <a:spcPct val="40000"/>
              </a:spcBef>
              <a:spcAft>
                <a:spcPct val="25000"/>
              </a:spcAft>
              <a:tabLst>
                <a:tab pos="3028950" algn="l"/>
              </a:tabLst>
              <a:defRPr/>
            </a:pPr>
            <a:endParaRPr lang="en-US" sz="180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9" name="Circular Arrow 8"/>
          <p:cNvGrpSpPr>
            <a:grpSpLocks/>
          </p:cNvGrpSpPr>
          <p:nvPr/>
        </p:nvGrpSpPr>
        <p:grpSpPr bwMode="auto">
          <a:xfrm>
            <a:off x="3255963" y="4595000"/>
            <a:ext cx="1865312" cy="908050"/>
            <a:chOff x="2423" y="2584"/>
            <a:chExt cx="1175" cy="572"/>
          </a:xfrm>
        </p:grpSpPr>
        <p:pic>
          <p:nvPicPr>
            <p:cNvPr id="36900" name="Circular Arrow 8"/>
            <p:cNvPicPr>
              <a:picLocks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423" y="2584"/>
              <a:ext cx="1175" cy="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901" name="Text Box 38"/>
            <p:cNvSpPr txBox="1">
              <a:spLocks noChangeArrowheads="1"/>
            </p:cNvSpPr>
            <p:nvPr/>
          </p:nvSpPr>
          <p:spPr bwMode="auto">
            <a:xfrm rot="8466373">
              <a:off x="2445" y="1963"/>
              <a:ext cx="1016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pPr marL="361950" indent="-361950">
                <a:spcBef>
                  <a:spcPct val="40000"/>
                </a:spcBef>
                <a:spcAft>
                  <a:spcPct val="25000"/>
                </a:spcAft>
                <a:tabLst>
                  <a:tab pos="3028950" algn="l"/>
                </a:tabLst>
              </a:pPr>
              <a:endParaRPr lang="en-US" altLang="zh-CN" sz="1800">
                <a:ea typeface="MS PGothic" pitchFamily="34" charset="-128"/>
              </a:endParaRPr>
            </a:p>
          </p:txBody>
        </p:sp>
      </p:grpSp>
      <p:sp>
        <p:nvSpPr>
          <p:cNvPr id="11" name="Rounded Rectangle 5"/>
          <p:cNvSpPr>
            <a:spLocks noChangeArrowheads="1"/>
          </p:cNvSpPr>
          <p:nvPr/>
        </p:nvSpPr>
        <p:spPr bwMode="auto">
          <a:xfrm>
            <a:off x="3443288" y="3090050"/>
            <a:ext cx="1133475" cy="457200"/>
          </a:xfrm>
          <a:prstGeom prst="roundRect">
            <a:avLst>
              <a:gd name="adj" fmla="val 16667"/>
            </a:avLst>
          </a:prstGeom>
          <a:noFill/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eDMU</a:t>
            </a:r>
          </a:p>
        </p:txBody>
      </p:sp>
      <p:sp>
        <p:nvSpPr>
          <p:cNvPr id="12" name="Rounded Rectangle 6"/>
          <p:cNvSpPr>
            <a:spLocks noChangeArrowheads="1"/>
          </p:cNvSpPr>
          <p:nvPr/>
        </p:nvSpPr>
        <p:spPr bwMode="auto">
          <a:xfrm>
            <a:off x="2287588" y="4320363"/>
            <a:ext cx="1600200" cy="457200"/>
          </a:xfrm>
          <a:prstGeom prst="roundRect">
            <a:avLst>
              <a:gd name="adj" fmla="val 16667"/>
            </a:avLst>
          </a:prstGeom>
          <a:noFill/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sDMU</a:t>
            </a:r>
          </a:p>
        </p:txBody>
      </p:sp>
      <p:sp>
        <p:nvSpPr>
          <p:cNvPr id="13" name="Rounded Rectangle 7"/>
          <p:cNvSpPr>
            <a:spLocks noChangeArrowheads="1"/>
          </p:cNvSpPr>
          <p:nvPr/>
        </p:nvSpPr>
        <p:spPr bwMode="auto">
          <a:xfrm>
            <a:off x="4186238" y="4320363"/>
            <a:ext cx="1295400" cy="457200"/>
          </a:xfrm>
          <a:prstGeom prst="roundRect">
            <a:avLst>
              <a:gd name="adj" fmla="val 16667"/>
            </a:avLst>
          </a:prstGeom>
          <a:noFill/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400" b="1"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mDMU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19450" y="3769500"/>
            <a:ext cx="1504950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0188" lvl="1" indent="-115888" algn="ctr"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zh-CN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华文楷体" pitchFamily="2" charset="-122"/>
              </a:rPr>
              <a:t>cDMU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华文楷体" pitchFamily="2" charset="-122"/>
              </a:rPr>
              <a:t>管理</a:t>
            </a:r>
            <a:endParaRPr lang="en-US" altLang="zh-CN" sz="20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8279" name="Rectangle 87"/>
          <p:cNvSpPr>
            <a:spLocks noChangeArrowheads="1"/>
          </p:cNvSpPr>
          <p:nvPr/>
        </p:nvSpPr>
        <p:spPr bwMode="auto">
          <a:xfrm>
            <a:off x="2667000" y="16359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en-US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数字样机总体协调管理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0" name="Rectangle 88"/>
          <p:cNvSpPr>
            <a:spLocks noChangeArrowheads="1"/>
          </p:cNvSpPr>
          <p:nvPr/>
        </p:nvSpPr>
        <p:spPr bwMode="auto">
          <a:xfrm>
            <a:off x="4038600" y="1635900"/>
            <a:ext cx="11430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DMU</a:t>
            </a:r>
            <a:r>
              <a:rPr lang="zh-CN" altLang="en-US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干涉</a:t>
            </a: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管理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1" name="Rectangle 89"/>
          <p:cNvSpPr>
            <a:spLocks noChangeArrowheads="1"/>
          </p:cNvSpPr>
          <p:nvPr/>
        </p:nvSpPr>
        <p:spPr bwMode="auto">
          <a:xfrm>
            <a:off x="5257800" y="1635900"/>
            <a:ext cx="11430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重量特性管理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2" name="Rectangle 90"/>
          <p:cNvSpPr>
            <a:spLocks noChangeArrowheads="1"/>
          </p:cNvSpPr>
          <p:nvPr/>
        </p:nvSpPr>
        <p:spPr bwMode="auto">
          <a:xfrm>
            <a:off x="2667000" y="21693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3D设计状态监控看板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3" name="Rectangle 91"/>
          <p:cNvSpPr>
            <a:spLocks noChangeArrowheads="1"/>
          </p:cNvSpPr>
          <p:nvPr/>
        </p:nvSpPr>
        <p:spPr bwMode="auto">
          <a:xfrm>
            <a:off x="4038600" y="2169300"/>
            <a:ext cx="11430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基于单一DMU的设计协同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4" name="Rectangle 92"/>
          <p:cNvSpPr>
            <a:spLocks noChangeArrowheads="1"/>
          </p:cNvSpPr>
          <p:nvPr/>
        </p:nvSpPr>
        <p:spPr bwMode="auto">
          <a:xfrm>
            <a:off x="5257800" y="2169300"/>
            <a:ext cx="11430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en-US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设计制造协同支持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5" name="Rectangle 93"/>
          <p:cNvSpPr>
            <a:spLocks noChangeArrowheads="1"/>
          </p:cNvSpPr>
          <p:nvPr/>
        </p:nvSpPr>
        <p:spPr bwMode="auto">
          <a:xfrm>
            <a:off x="5943600" y="46839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3D可视化环境下的工艺规划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6" name="Rectangle 94"/>
          <p:cNvSpPr>
            <a:spLocks noChangeArrowheads="1"/>
          </p:cNvSpPr>
          <p:nvPr/>
        </p:nvSpPr>
        <p:spPr bwMode="auto">
          <a:xfrm>
            <a:off x="5943600" y="52173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3D可视化环境下的mBOM重构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7" name="Rectangle 95"/>
          <p:cNvSpPr>
            <a:spLocks noChangeArrowheads="1"/>
          </p:cNvSpPr>
          <p:nvPr/>
        </p:nvSpPr>
        <p:spPr bwMode="auto">
          <a:xfrm>
            <a:off x="5943600" y="57507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3D工艺设计和管理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8" name="Rectangle 96"/>
          <p:cNvSpPr>
            <a:spLocks noChangeArrowheads="1"/>
          </p:cNvSpPr>
          <p:nvPr/>
        </p:nvSpPr>
        <p:spPr bwMode="auto">
          <a:xfrm>
            <a:off x="7391400" y="4683900"/>
            <a:ext cx="9906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关键检验特性管理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89" name="Rectangle 97"/>
          <p:cNvSpPr>
            <a:spLocks noChangeArrowheads="1"/>
          </p:cNvSpPr>
          <p:nvPr/>
        </p:nvSpPr>
        <p:spPr bwMode="auto">
          <a:xfrm>
            <a:off x="7391400" y="5293500"/>
            <a:ext cx="9906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en-US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</a:t>
            </a:r>
            <a:r>
              <a:rPr lang="en-US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D</a:t>
            </a: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数据向生产现场发布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90" name="Rectangle 98"/>
          <p:cNvSpPr>
            <a:spLocks noChangeArrowheads="1"/>
          </p:cNvSpPr>
          <p:nvPr/>
        </p:nvSpPr>
        <p:spPr bwMode="auto">
          <a:xfrm>
            <a:off x="685800" y="48363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3D可视化环境下的sBOM重构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8293" name="Rectangle 101"/>
          <p:cNvSpPr>
            <a:spLocks noChangeArrowheads="1"/>
          </p:cNvSpPr>
          <p:nvPr/>
        </p:nvSpPr>
        <p:spPr bwMode="auto">
          <a:xfrm>
            <a:off x="685800" y="53697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zh-CN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3D IPC管理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" name="TextBox 43"/>
          <p:cNvSpPr txBox="1"/>
          <p:nvPr/>
        </p:nvSpPr>
        <p:spPr>
          <a:xfrm>
            <a:off x="3505200" y="1178700"/>
            <a:ext cx="15049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0188" lvl="1" indent="-115888" algn="ctr"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华文楷体" pitchFamily="2" charset="-122"/>
              </a:rPr>
              <a:t>PLM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4" name="TextBox 43"/>
          <p:cNvSpPr txBox="1">
            <a:spLocks noChangeArrowheads="1"/>
          </p:cNvSpPr>
          <p:nvPr/>
        </p:nvSpPr>
        <p:spPr bwMode="auto">
          <a:xfrm>
            <a:off x="3324225" y="2616975"/>
            <a:ext cx="150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lvl="1" indent="-115888" algn="ctr"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>
                <a:solidFill>
                  <a:srgbClr val="0000CC"/>
                </a:solidFill>
                <a:latin typeface="Calibri" pitchFamily="34" charset="0"/>
                <a:ea typeface="华文楷体" pitchFamily="2" charset="-122"/>
              </a:rPr>
              <a:t>设计环节</a:t>
            </a:r>
          </a:p>
        </p:txBody>
      </p:sp>
      <p:sp>
        <p:nvSpPr>
          <p:cNvPr id="7" name="TextBox 43"/>
          <p:cNvSpPr txBox="1">
            <a:spLocks noChangeArrowheads="1"/>
          </p:cNvSpPr>
          <p:nvPr/>
        </p:nvSpPr>
        <p:spPr bwMode="auto">
          <a:xfrm>
            <a:off x="5638800" y="4607700"/>
            <a:ext cx="228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algn="ctr"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>
                <a:solidFill>
                  <a:srgbClr val="0000CC"/>
                </a:solidFill>
                <a:latin typeface="Calibri" pitchFamily="34" charset="0"/>
                <a:ea typeface="华文楷体" pitchFamily="2" charset="-122"/>
              </a:rPr>
              <a:t>制造环节</a:t>
            </a:r>
          </a:p>
        </p:txBody>
      </p:sp>
      <p:sp>
        <p:nvSpPr>
          <p:cNvPr id="14" name="TextBox 43"/>
          <p:cNvSpPr txBox="1">
            <a:spLocks noChangeArrowheads="1"/>
          </p:cNvSpPr>
          <p:nvPr/>
        </p:nvSpPr>
        <p:spPr bwMode="auto">
          <a:xfrm>
            <a:off x="2028825" y="4521975"/>
            <a:ext cx="228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algn="ctr"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1600" b="1">
                <a:solidFill>
                  <a:srgbClr val="0000CC"/>
                </a:solidFill>
                <a:latin typeface="Calibri" pitchFamily="34" charset="0"/>
                <a:ea typeface="华文楷体" pitchFamily="2" charset="-122"/>
              </a:rPr>
              <a:t>客服环节</a:t>
            </a:r>
          </a:p>
        </p:txBody>
      </p:sp>
      <p:sp>
        <p:nvSpPr>
          <p:cNvPr id="39" name="Rectangle 101"/>
          <p:cNvSpPr>
            <a:spLocks noChangeArrowheads="1"/>
          </p:cNvSpPr>
          <p:nvPr/>
        </p:nvSpPr>
        <p:spPr bwMode="auto">
          <a:xfrm>
            <a:off x="685800" y="5903100"/>
            <a:ext cx="1295400" cy="439738"/>
          </a:xfrm>
          <a:prstGeom prst="rect">
            <a:avLst/>
          </a:prstGeom>
          <a:gradFill rotWithShape="1">
            <a:gsLst>
              <a:gs pos="0">
                <a:srgbClr val="F7FFFF"/>
              </a:gs>
              <a:gs pos="100000">
                <a:srgbClr val="CCFFFF"/>
              </a:gs>
            </a:gsLst>
            <a:lin ang="27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72000" tIns="0" rIns="72000" bIns="0" anchor="ctr"/>
          <a:lstStyle/>
          <a:p>
            <a:pPr algn="ctr" eaLnBrk="0" hangingPunct="0">
              <a:spcBef>
                <a:spcPts val="600"/>
              </a:spcBef>
            </a:pPr>
            <a:r>
              <a:rPr lang="en-US" altLang="zh-CN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DMU</a:t>
            </a:r>
            <a:r>
              <a:rPr lang="zh-CN" altLang="en-US" sz="1200">
                <a:solidFill>
                  <a:srgbClr val="000066"/>
                </a:solidFill>
                <a:latin typeface="Calibri" pitchFamily="34" charset="0"/>
                <a:ea typeface="黑体" pitchFamily="2" charset="-122"/>
              </a:rPr>
              <a:t>在线服务</a:t>
            </a:r>
            <a:endParaRPr lang="en-US" altLang="zh-CN" sz="1200">
              <a:solidFill>
                <a:srgbClr val="000066"/>
              </a:solidFill>
              <a:latin typeface="Calibri" pitchFamily="34" charset="0"/>
              <a:ea typeface="黑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" grpId="0" animBg="1"/>
      <p:bldP spid="8297" grpId="0" animBg="1"/>
      <p:bldP spid="8298" grpId="0" animBg="1"/>
      <p:bldP spid="8279" grpId="0" animBg="1"/>
      <p:bldP spid="8280" grpId="0" animBg="1"/>
      <p:bldP spid="8281" grpId="0" animBg="1"/>
      <p:bldP spid="8282" grpId="0" animBg="1"/>
      <p:bldP spid="8283" grpId="0" animBg="1"/>
      <p:bldP spid="8284" grpId="0" animBg="1"/>
      <p:bldP spid="8285" grpId="0" animBg="1"/>
      <p:bldP spid="8286" grpId="0" animBg="1"/>
      <p:bldP spid="8287" grpId="0" animBg="1"/>
      <p:bldP spid="8288" grpId="0" animBg="1"/>
      <p:bldP spid="8289" grpId="0" animBg="1"/>
      <p:bldP spid="8290" grpId="0" animBg="1"/>
      <p:bldP spid="8293" grpId="0" animBg="1"/>
      <p:bldP spid="4" grpId="0"/>
      <p:bldP spid="7" grpId="0"/>
      <p:bldP spid="14" grpId="0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845125" y="1374175"/>
            <a:ext cx="7758113" cy="1462088"/>
            <a:chOff x="690" y="902"/>
            <a:chExt cx="4887" cy="921"/>
          </a:xfrm>
        </p:grpSpPr>
        <p:grpSp>
          <p:nvGrpSpPr>
            <p:cNvPr id="15" name="Group 3"/>
            <p:cNvGrpSpPr>
              <a:grpSpLocks/>
            </p:cNvGrpSpPr>
            <p:nvPr/>
          </p:nvGrpSpPr>
          <p:grpSpPr bwMode="auto">
            <a:xfrm>
              <a:off x="690" y="902"/>
              <a:ext cx="4887" cy="921"/>
              <a:chOff x="690" y="902"/>
              <a:chExt cx="4887" cy="921"/>
            </a:xfrm>
          </p:grpSpPr>
          <p:sp>
            <p:nvSpPr>
              <p:cNvPr id="512004" name="Rectangle 4"/>
              <p:cNvSpPr>
                <a:spLocks noChangeArrowheads="1"/>
              </p:cNvSpPr>
              <p:nvPr/>
            </p:nvSpPr>
            <p:spPr bwMode="auto">
              <a:xfrm>
                <a:off x="690" y="902"/>
                <a:ext cx="4887" cy="921"/>
              </a:xfrm>
              <a:prstGeom prst="rect">
                <a:avLst/>
              </a:prstGeom>
              <a:gradFill rotWithShape="1">
                <a:gsLst>
                  <a:gs pos="0">
                    <a:srgbClr val="FFFF99">
                      <a:gamma/>
                      <a:tint val="18039"/>
                      <a:invGamma/>
                    </a:srgbClr>
                  </a:gs>
                  <a:gs pos="100000">
                    <a:srgbClr val="FFFF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99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005" name="Rectangle 44"/>
              <p:cNvSpPr>
                <a:spLocks noChangeArrowheads="1"/>
              </p:cNvSpPr>
              <p:nvPr/>
            </p:nvSpPr>
            <p:spPr bwMode="auto">
              <a:xfrm>
                <a:off x="794" y="1156"/>
                <a:ext cx="4253" cy="616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100000">
                    <a:srgbClr val="FFEBF5"/>
                  </a:gs>
                </a:gsLst>
                <a:lin ang="18900000" scaled="1"/>
              </a:gradFill>
              <a:ln w="31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en-US" altLang="zh-CN" sz="1400">
                    <a:solidFill>
                      <a:srgbClr val="3333FF"/>
                    </a:solidFill>
                    <a:ea typeface="黑体" pitchFamily="49" charset="-122"/>
                  </a:rPr>
                  <a:t>cDMU</a:t>
                </a:r>
                <a:r>
                  <a:rPr lang="zh-CN" altLang="en-US" sz="1400">
                    <a:solidFill>
                      <a:srgbClr val="3333FF"/>
                    </a:solidFill>
                    <a:ea typeface="黑体" pitchFamily="49" charset="-122"/>
                  </a:rPr>
                  <a:t>管理</a:t>
                </a:r>
              </a:p>
              <a:p>
                <a:pPr algn="ctr" eaLnBrk="0" hangingPunct="0"/>
                <a:endParaRPr lang="zh-CN" altLang="en-US" sz="1400" b="1">
                  <a:solidFill>
                    <a:srgbClr val="3333FF"/>
                  </a:solidFill>
                  <a:ea typeface="黑体" pitchFamily="49" charset="-122"/>
                </a:endParaRPr>
              </a:p>
            </p:txBody>
          </p:sp>
          <p:sp>
            <p:nvSpPr>
              <p:cNvPr id="512006" name="Text Box 6"/>
              <p:cNvSpPr txBox="1">
                <a:spLocks noChangeArrowheads="1"/>
              </p:cNvSpPr>
              <p:nvPr/>
            </p:nvSpPr>
            <p:spPr bwMode="auto">
              <a:xfrm>
                <a:off x="2434" y="915"/>
                <a:ext cx="116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600" dirty="0" smtClean="0">
                    <a:solidFill>
                      <a:srgbClr val="FF0000"/>
                    </a:solidFill>
                    <a:ea typeface="黑体" pitchFamily="49" charset="-122"/>
                  </a:rPr>
                  <a:t>PLM</a:t>
                </a:r>
                <a:endParaRPr lang="en-US" altLang="zh-CN" sz="1600" dirty="0">
                  <a:solidFill>
                    <a:srgbClr val="FF0000"/>
                  </a:solidFill>
                  <a:ea typeface="黑体" pitchFamily="49" charset="-122"/>
                </a:endParaRPr>
              </a:p>
            </p:txBody>
          </p:sp>
        </p:grpSp>
        <p:sp>
          <p:nvSpPr>
            <p:cNvPr id="512007" name="Rectangle 44"/>
            <p:cNvSpPr>
              <a:spLocks noChangeArrowheads="1"/>
            </p:cNvSpPr>
            <p:nvPr/>
          </p:nvSpPr>
          <p:spPr bwMode="auto">
            <a:xfrm>
              <a:off x="5096" y="1156"/>
              <a:ext cx="413" cy="616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100000">
                  <a:srgbClr val="FFEBF5"/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altLang="zh-CN" b="1">
                  <a:solidFill>
                    <a:srgbClr val="3333FF"/>
                  </a:solidFill>
                  <a:latin typeface="黑体" pitchFamily="49" charset="-122"/>
                  <a:ea typeface="黑体" pitchFamily="49" charset="-122"/>
                </a:rPr>
                <a:t>...</a:t>
              </a:r>
            </a:p>
            <a:p>
              <a:pPr algn="ctr" eaLnBrk="0" hangingPunct="0"/>
              <a:endParaRPr lang="zh-CN" altLang="en-US" b="1">
                <a:solidFill>
                  <a:srgbClr val="3333FF"/>
                </a:solidFill>
                <a:ea typeface="黑体" pitchFamily="49" charset="-122"/>
              </a:endParaRPr>
            </a:p>
          </p:txBody>
        </p:sp>
      </p:grpSp>
      <p:sp>
        <p:nvSpPr>
          <p:cNvPr id="512008" name="灯片编号占位符 3"/>
          <p:cNvSpPr txBox="1">
            <a:spLocks noGrp="1"/>
          </p:cNvSpPr>
          <p:nvPr/>
        </p:nvSpPr>
        <p:spPr bwMode="auto">
          <a:xfrm>
            <a:off x="341313" y="6735763"/>
            <a:ext cx="4445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fld id="{6720A640-4AC4-4BAA-BD2E-B08067A6C631}" type="slidenum">
              <a:rPr lang="zh-CN" altLang="en-US" sz="700"/>
              <a:pPr eaLnBrk="0" hangingPunct="0"/>
              <a:t>39</a:t>
            </a:fld>
            <a:endParaRPr lang="en-US" altLang="zh-CN" sz="700"/>
          </a:p>
        </p:txBody>
      </p:sp>
      <p:sp>
        <p:nvSpPr>
          <p:cNvPr id="512009" name="AutoShape 9"/>
          <p:cNvSpPr>
            <a:spLocks noChangeArrowheads="1"/>
          </p:cNvSpPr>
          <p:nvPr/>
        </p:nvSpPr>
        <p:spPr bwMode="auto">
          <a:xfrm rot="-3383724">
            <a:off x="1522194" y="3168844"/>
            <a:ext cx="1498600" cy="195262"/>
          </a:xfrm>
          <a:prstGeom prst="rightArrow">
            <a:avLst>
              <a:gd name="adj1" fmla="val 50000"/>
              <a:gd name="adj2" fmla="val 191870"/>
            </a:avLst>
          </a:pr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shade val="86275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CC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35"/>
          <p:cNvSpPr>
            <a:spLocks noChangeArrowheads="1"/>
          </p:cNvSpPr>
          <p:nvPr/>
        </p:nvSpPr>
        <p:spPr bwMode="auto">
          <a:xfrm>
            <a:off x="2277050" y="2244125"/>
            <a:ext cx="1249363" cy="414338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20000"/>
                  <a:invGamma/>
                </a:srgbClr>
              </a:gs>
            </a:gsLst>
            <a:lin ang="18900000" scaled="1"/>
          </a:gradFill>
          <a:ln w="31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zh-CN" altLang="en-US" sz="1000">
                <a:ea typeface="黑体" pitchFamily="49" charset="-122"/>
              </a:rPr>
              <a:t>整个产品基于配置</a:t>
            </a:r>
            <a:r>
              <a:rPr lang="en-US" altLang="zh-CN" sz="1000">
                <a:ea typeface="黑体" pitchFamily="49" charset="-122"/>
              </a:rPr>
              <a:t>DMU</a:t>
            </a:r>
            <a:r>
              <a:rPr lang="zh-CN" altLang="en-US" sz="1000">
                <a:ea typeface="黑体" pitchFamily="49" charset="-122"/>
              </a:rPr>
              <a:t>的构建</a:t>
            </a:r>
            <a:endParaRPr lang="en-US" altLang="zh-CN" sz="1000">
              <a:ea typeface="黑体" pitchFamily="49" charset="-122"/>
            </a:endParaRPr>
          </a:p>
        </p:txBody>
      </p:sp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3643888" y="2236188"/>
            <a:ext cx="996950" cy="414337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20000"/>
                  <a:invGamma/>
                </a:srgbClr>
              </a:gs>
            </a:gsLst>
            <a:lin ang="18900000" scaled="1"/>
          </a:gradFill>
          <a:ln w="31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zh-CN" sz="1000">
                <a:ea typeface="黑体" pitchFamily="49" charset="-122"/>
              </a:rPr>
              <a:t>DMU</a:t>
            </a:r>
            <a:r>
              <a:rPr lang="zh-CN" altLang="en-US" sz="1000">
                <a:ea typeface="黑体" pitchFamily="49" charset="-122"/>
              </a:rPr>
              <a:t>更改控制</a:t>
            </a:r>
            <a:endParaRPr lang="zh-CN" altLang="en-US" sz="1000">
              <a:solidFill>
                <a:srgbClr val="000099"/>
              </a:solidFill>
              <a:ea typeface="黑体" pitchFamily="49" charset="-122"/>
            </a:endParaRPr>
          </a:p>
        </p:txBody>
      </p:sp>
      <p:sp>
        <p:nvSpPr>
          <p:cNvPr id="512012" name="AutoShape 12"/>
          <p:cNvSpPr>
            <a:spLocks noChangeArrowheads="1"/>
          </p:cNvSpPr>
          <p:nvPr/>
        </p:nvSpPr>
        <p:spPr bwMode="auto">
          <a:xfrm rot="6649744">
            <a:off x="2956501" y="3207737"/>
            <a:ext cx="1344612" cy="195263"/>
          </a:xfrm>
          <a:prstGeom prst="rightArrow">
            <a:avLst>
              <a:gd name="adj1" fmla="val 50000"/>
              <a:gd name="adj2" fmla="val 172154"/>
            </a:avLst>
          </a:pr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shade val="86275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CC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2051625" y="3972913"/>
            <a:ext cx="1684338" cy="414337"/>
            <a:chOff x="1450" y="2539"/>
            <a:chExt cx="1061" cy="261"/>
          </a:xfrm>
        </p:grpSpPr>
        <p:sp>
          <p:nvSpPr>
            <p:cNvPr id="3" name="Rectangle 35"/>
            <p:cNvSpPr>
              <a:spLocks noChangeArrowheads="1"/>
            </p:cNvSpPr>
            <p:nvPr/>
          </p:nvSpPr>
          <p:spPr bwMode="auto">
            <a:xfrm>
              <a:off x="1883" y="2539"/>
              <a:ext cx="628" cy="261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更改结果落实</a:t>
              </a:r>
              <a:endParaRPr lang="zh-CN" altLang="en-US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512015" name="AutoShape 15"/>
            <p:cNvSpPr>
              <a:spLocks noChangeArrowheads="1"/>
            </p:cNvSpPr>
            <p:nvPr/>
          </p:nvSpPr>
          <p:spPr bwMode="auto">
            <a:xfrm rot="10800000">
              <a:off x="1450" y="2605"/>
              <a:ext cx="417" cy="123"/>
            </a:xfrm>
            <a:prstGeom prst="rightArrow">
              <a:avLst>
                <a:gd name="adj1" fmla="val 50000"/>
                <a:gd name="adj2" fmla="val 84756"/>
              </a:avLst>
            </a:prstGeom>
            <a:gradFill rotWithShape="1">
              <a:gsLst>
                <a:gs pos="0">
                  <a:srgbClr val="99CCFF"/>
                </a:gs>
                <a:gs pos="50000">
                  <a:srgbClr val="99CCFF">
                    <a:gamma/>
                    <a:shade val="86275"/>
                    <a:invGamma/>
                  </a:srgbClr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CC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1184850" y="2252063"/>
            <a:ext cx="996950" cy="414337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20000"/>
                  <a:invGamma/>
                </a:srgbClr>
              </a:gs>
            </a:gsLst>
            <a:lin ang="18900000" scaled="1"/>
          </a:gradFill>
          <a:ln w="31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zh-CN" sz="1000">
                <a:ea typeface="黑体" pitchFamily="49" charset="-122"/>
              </a:rPr>
              <a:t>DMU</a:t>
            </a:r>
            <a:r>
              <a:rPr lang="zh-CN" altLang="en-US" sz="1000">
                <a:ea typeface="黑体" pitchFamily="49" charset="-122"/>
              </a:rPr>
              <a:t>信息组织的规划</a:t>
            </a:r>
            <a:endParaRPr lang="en-US" altLang="zh-CN" sz="1000">
              <a:solidFill>
                <a:srgbClr val="000099"/>
              </a:solidFill>
              <a:ea typeface="黑体" pitchFamily="49" charset="-122"/>
            </a:endParaRPr>
          </a:p>
        </p:txBody>
      </p:sp>
      <p:sp>
        <p:nvSpPr>
          <p:cNvPr id="512017" name="AutoShape 17"/>
          <p:cNvSpPr>
            <a:spLocks noChangeArrowheads="1"/>
          </p:cNvSpPr>
          <p:nvPr/>
        </p:nvSpPr>
        <p:spPr bwMode="auto">
          <a:xfrm rot="4028482">
            <a:off x="908626" y="3201387"/>
            <a:ext cx="1281112" cy="195263"/>
          </a:xfrm>
          <a:prstGeom prst="rightArrow">
            <a:avLst>
              <a:gd name="adj1" fmla="val 50000"/>
              <a:gd name="adj2" fmla="val 164024"/>
            </a:avLst>
          </a:pr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shade val="86275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CC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Group 18"/>
          <p:cNvGrpSpPr>
            <a:grpSpLocks/>
          </p:cNvGrpSpPr>
          <p:nvPr/>
        </p:nvGrpSpPr>
        <p:grpSpPr bwMode="auto">
          <a:xfrm>
            <a:off x="872113" y="3556988"/>
            <a:ext cx="3038475" cy="1770062"/>
            <a:chOff x="707" y="2277"/>
            <a:chExt cx="1914" cy="1115"/>
          </a:xfrm>
        </p:grpSpPr>
        <p:sp>
          <p:nvSpPr>
            <p:cNvPr id="5" name="Rectangle 35"/>
            <p:cNvSpPr>
              <a:spLocks noChangeArrowheads="1"/>
            </p:cNvSpPr>
            <p:nvPr/>
          </p:nvSpPr>
          <p:spPr bwMode="auto">
            <a:xfrm>
              <a:off x="813" y="2503"/>
              <a:ext cx="628" cy="261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部件级</a:t>
              </a:r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的产生</a:t>
              </a:r>
              <a:endParaRPr lang="zh-CN" altLang="en-US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6" name="Rectangle 35"/>
            <p:cNvSpPr>
              <a:spLocks noChangeArrowheads="1"/>
            </p:cNvSpPr>
            <p:nvPr/>
          </p:nvSpPr>
          <p:spPr bwMode="auto">
            <a:xfrm>
              <a:off x="801" y="2982"/>
              <a:ext cx="696" cy="315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部件级</a:t>
              </a:r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的干涉检查、运动机构仿真</a:t>
              </a:r>
              <a:endParaRPr lang="zh-CN" altLang="en-US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512021" name="AutoShape 21"/>
            <p:cNvSpPr>
              <a:spLocks noChangeArrowheads="1"/>
            </p:cNvSpPr>
            <p:nvPr/>
          </p:nvSpPr>
          <p:spPr bwMode="auto">
            <a:xfrm rot="5400000">
              <a:off x="1026" y="2815"/>
              <a:ext cx="214" cy="118"/>
            </a:xfrm>
            <a:prstGeom prst="leftRightArrow">
              <a:avLst>
                <a:gd name="adj1" fmla="val 50000"/>
                <a:gd name="adj2" fmla="val 36271"/>
              </a:avLst>
            </a:prstGeom>
            <a:gradFill rotWithShape="1">
              <a:gsLst>
                <a:gs pos="0">
                  <a:srgbClr val="99CCFF"/>
                </a:gs>
                <a:gs pos="50000">
                  <a:srgbClr val="99CCFF">
                    <a:gamma/>
                    <a:shade val="86275"/>
                    <a:invGamma/>
                  </a:srgbClr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CC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022" name="Text Box 22"/>
            <p:cNvSpPr txBox="1">
              <a:spLocks noChangeArrowheads="1"/>
            </p:cNvSpPr>
            <p:nvPr/>
          </p:nvSpPr>
          <p:spPr bwMode="auto">
            <a:xfrm>
              <a:off x="1576" y="3075"/>
              <a:ext cx="93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srgbClr val="000099"/>
                  </a:solidFill>
                  <a:ea typeface="黑体" pitchFamily="49" charset="-122"/>
                </a:rPr>
                <a:t>部件级</a:t>
              </a:r>
              <a:r>
                <a:rPr lang="en-US" altLang="zh-CN" sz="1200">
                  <a:solidFill>
                    <a:srgbClr val="000099"/>
                  </a:solidFill>
                  <a:ea typeface="黑体" pitchFamily="49" charset="-122"/>
                </a:rPr>
                <a:t>DMU</a:t>
              </a:r>
              <a:r>
                <a:rPr lang="zh-CN" altLang="en-US" sz="1200">
                  <a:solidFill>
                    <a:srgbClr val="000099"/>
                  </a:solidFill>
                  <a:ea typeface="黑体" pitchFamily="49" charset="-122"/>
                </a:rPr>
                <a:t>的产生</a:t>
              </a:r>
            </a:p>
          </p:txBody>
        </p:sp>
        <p:sp>
          <p:nvSpPr>
            <p:cNvPr id="512023" name="Rectangle 23"/>
            <p:cNvSpPr>
              <a:spLocks noChangeArrowheads="1"/>
            </p:cNvSpPr>
            <p:nvPr/>
          </p:nvSpPr>
          <p:spPr bwMode="auto">
            <a:xfrm>
              <a:off x="707" y="2277"/>
              <a:ext cx="1914" cy="111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24"/>
          <p:cNvGrpSpPr>
            <a:grpSpLocks/>
          </p:cNvGrpSpPr>
          <p:nvPr/>
        </p:nvGrpSpPr>
        <p:grpSpPr bwMode="auto">
          <a:xfrm>
            <a:off x="4032825" y="2837850"/>
            <a:ext cx="4090988" cy="2489200"/>
            <a:chOff x="2698" y="1824"/>
            <a:chExt cx="2577" cy="1568"/>
          </a:xfrm>
        </p:grpSpPr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3385" y="2589"/>
              <a:ext cx="688" cy="370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基于上下文设计</a:t>
              </a:r>
              <a:endParaRPr lang="zh-CN" altLang="en-US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2760" y="2591"/>
              <a:ext cx="570" cy="370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基于</a:t>
              </a:r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的工程分析</a:t>
              </a:r>
              <a:endParaRPr lang="zh-CN" altLang="en-US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9" name="Rectangle 35"/>
            <p:cNvSpPr>
              <a:spLocks noChangeArrowheads="1"/>
            </p:cNvSpPr>
            <p:nvPr/>
          </p:nvSpPr>
          <p:spPr bwMode="auto">
            <a:xfrm>
              <a:off x="4152" y="2591"/>
              <a:ext cx="579" cy="370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基于</a:t>
              </a:r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的虚拟现实</a:t>
              </a:r>
              <a:endParaRPr lang="zh-CN" altLang="en-US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512028" name="Rectangle 28"/>
            <p:cNvSpPr>
              <a:spLocks noChangeArrowheads="1"/>
            </p:cNvSpPr>
            <p:nvPr/>
          </p:nvSpPr>
          <p:spPr bwMode="auto">
            <a:xfrm>
              <a:off x="2698" y="2277"/>
              <a:ext cx="2577" cy="111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029" name="Text Box 29"/>
            <p:cNvSpPr txBox="1">
              <a:spLocks noChangeArrowheads="1"/>
            </p:cNvSpPr>
            <p:nvPr/>
          </p:nvSpPr>
          <p:spPr bwMode="auto">
            <a:xfrm>
              <a:off x="3390" y="3088"/>
              <a:ext cx="125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200">
                  <a:solidFill>
                    <a:srgbClr val="000099"/>
                  </a:solidFill>
                  <a:ea typeface="黑体" pitchFamily="49" charset="-122"/>
                </a:rPr>
                <a:t>全机</a:t>
              </a:r>
              <a:r>
                <a:rPr lang="en-US" altLang="zh-CN" sz="1200">
                  <a:solidFill>
                    <a:srgbClr val="000099"/>
                  </a:solidFill>
                  <a:ea typeface="黑体" pitchFamily="49" charset="-122"/>
                </a:rPr>
                <a:t>DMU</a:t>
              </a:r>
              <a:r>
                <a:rPr lang="zh-CN" altLang="en-US" sz="1200">
                  <a:solidFill>
                    <a:srgbClr val="000099"/>
                  </a:solidFill>
                  <a:ea typeface="黑体" pitchFamily="49" charset="-122"/>
                </a:rPr>
                <a:t>配置结果的使用</a:t>
              </a:r>
            </a:p>
          </p:txBody>
        </p:sp>
        <p:sp>
          <p:nvSpPr>
            <p:cNvPr id="512030" name="AutoShape 30"/>
            <p:cNvSpPr>
              <a:spLocks noChangeArrowheads="1"/>
            </p:cNvSpPr>
            <p:nvPr/>
          </p:nvSpPr>
          <p:spPr bwMode="auto">
            <a:xfrm>
              <a:off x="3043" y="1832"/>
              <a:ext cx="145" cy="749"/>
            </a:xfrm>
            <a:prstGeom prst="upDownArrow">
              <a:avLst>
                <a:gd name="adj1" fmla="val 50000"/>
                <a:gd name="adj2" fmla="val 103310"/>
              </a:avLst>
            </a:prstGeom>
            <a:gradFill rotWithShape="1">
              <a:gsLst>
                <a:gs pos="0">
                  <a:srgbClr val="99CCFF"/>
                </a:gs>
                <a:gs pos="50000">
                  <a:srgbClr val="99CCFF">
                    <a:gamma/>
                    <a:shade val="86275"/>
                    <a:invGamma/>
                  </a:srgbClr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CC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031" name="AutoShape 31"/>
            <p:cNvSpPr>
              <a:spLocks noChangeArrowheads="1"/>
            </p:cNvSpPr>
            <p:nvPr/>
          </p:nvSpPr>
          <p:spPr bwMode="auto">
            <a:xfrm>
              <a:off x="3701" y="1824"/>
              <a:ext cx="145" cy="749"/>
            </a:xfrm>
            <a:prstGeom prst="upDownArrow">
              <a:avLst>
                <a:gd name="adj1" fmla="val 50000"/>
                <a:gd name="adj2" fmla="val 103310"/>
              </a:avLst>
            </a:prstGeom>
            <a:gradFill rotWithShape="1">
              <a:gsLst>
                <a:gs pos="0">
                  <a:srgbClr val="99CCFF"/>
                </a:gs>
                <a:gs pos="50000">
                  <a:srgbClr val="99CCFF">
                    <a:gamma/>
                    <a:shade val="86275"/>
                    <a:invGamma/>
                  </a:srgbClr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CC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032" name="AutoShape 32"/>
            <p:cNvSpPr>
              <a:spLocks noChangeArrowheads="1"/>
            </p:cNvSpPr>
            <p:nvPr/>
          </p:nvSpPr>
          <p:spPr bwMode="auto">
            <a:xfrm>
              <a:off x="4386" y="1833"/>
              <a:ext cx="145" cy="749"/>
            </a:xfrm>
            <a:prstGeom prst="upDownArrow">
              <a:avLst>
                <a:gd name="adj1" fmla="val 50000"/>
                <a:gd name="adj2" fmla="val 103310"/>
              </a:avLst>
            </a:prstGeom>
            <a:gradFill rotWithShape="1">
              <a:gsLst>
                <a:gs pos="0">
                  <a:srgbClr val="99CCFF"/>
                </a:gs>
                <a:gs pos="50000">
                  <a:srgbClr val="99CCFF">
                    <a:gamma/>
                    <a:shade val="86275"/>
                    <a:invGamma/>
                  </a:srgbClr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CC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35"/>
            <p:cNvSpPr>
              <a:spLocks noChangeArrowheads="1"/>
            </p:cNvSpPr>
            <p:nvPr/>
          </p:nvSpPr>
          <p:spPr bwMode="auto">
            <a:xfrm>
              <a:off x="4824" y="2586"/>
              <a:ext cx="312" cy="370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en-US" altLang="zh-CN" sz="1000">
                  <a:ea typeface="黑体" pitchFamily="49" charset="-122"/>
                </a:rPr>
                <a:t>...</a:t>
              </a:r>
              <a:endParaRPr lang="en-US" altLang="zh-CN" sz="1000">
                <a:solidFill>
                  <a:srgbClr val="000099"/>
                </a:solidFill>
                <a:ea typeface="黑体" pitchFamily="49" charset="-122"/>
              </a:endParaRPr>
            </a:p>
          </p:txBody>
        </p:sp>
        <p:sp>
          <p:nvSpPr>
            <p:cNvPr id="512034" name="AutoShape 34"/>
            <p:cNvSpPr>
              <a:spLocks noChangeArrowheads="1"/>
            </p:cNvSpPr>
            <p:nvPr/>
          </p:nvSpPr>
          <p:spPr bwMode="auto">
            <a:xfrm>
              <a:off x="4908" y="1838"/>
              <a:ext cx="145" cy="749"/>
            </a:xfrm>
            <a:prstGeom prst="upDownArrow">
              <a:avLst>
                <a:gd name="adj1" fmla="val 50000"/>
                <a:gd name="adj2" fmla="val 103310"/>
              </a:avLst>
            </a:prstGeom>
            <a:gradFill rotWithShape="1">
              <a:gsLst>
                <a:gs pos="0">
                  <a:srgbClr val="99CCFF"/>
                </a:gs>
                <a:gs pos="50000">
                  <a:srgbClr val="99CCFF">
                    <a:gamma/>
                    <a:shade val="86275"/>
                    <a:invGamma/>
                  </a:srgbClr>
                </a:gs>
                <a:gs pos="100000">
                  <a:srgbClr val="99CC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CC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35"/>
          <p:cNvGrpSpPr>
            <a:grpSpLocks/>
          </p:cNvGrpSpPr>
          <p:nvPr/>
        </p:nvGrpSpPr>
        <p:grpSpPr bwMode="auto">
          <a:xfrm>
            <a:off x="4723388" y="2207613"/>
            <a:ext cx="2903537" cy="434975"/>
            <a:chOff x="3133" y="1427"/>
            <a:chExt cx="1829" cy="274"/>
          </a:xfrm>
        </p:grpSpPr>
        <p:sp>
          <p:nvSpPr>
            <p:cNvPr id="11" name="Rectangle 35"/>
            <p:cNvSpPr>
              <a:spLocks noChangeArrowheads="1"/>
            </p:cNvSpPr>
            <p:nvPr/>
          </p:nvSpPr>
          <p:spPr bwMode="auto">
            <a:xfrm>
              <a:off x="3133" y="1440"/>
              <a:ext cx="492" cy="261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的配置</a:t>
              </a:r>
            </a:p>
          </p:txBody>
        </p:sp>
        <p:sp>
          <p:nvSpPr>
            <p:cNvPr id="12" name="Rectangle 35"/>
            <p:cNvSpPr>
              <a:spLocks noChangeArrowheads="1"/>
            </p:cNvSpPr>
            <p:nvPr/>
          </p:nvSpPr>
          <p:spPr bwMode="auto">
            <a:xfrm>
              <a:off x="3670" y="1437"/>
              <a:ext cx="716" cy="261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基于</a:t>
              </a:r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的冲突及技术审核管理</a:t>
              </a:r>
            </a:p>
          </p:txBody>
        </p:sp>
        <p:sp>
          <p:nvSpPr>
            <p:cNvPr id="13" name="Rectangle 35"/>
            <p:cNvSpPr>
              <a:spLocks noChangeArrowheads="1"/>
            </p:cNvSpPr>
            <p:nvPr/>
          </p:nvSpPr>
          <p:spPr bwMode="auto">
            <a:xfrm>
              <a:off x="4438" y="1427"/>
              <a:ext cx="524" cy="261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tint val="20000"/>
                    <a:invGamma/>
                  </a:srgbClr>
                </a:gs>
              </a:gsLst>
              <a:lin ang="18900000" scaled="1"/>
            </a:gradFill>
            <a:ln w="31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/>
              <a:r>
                <a:rPr lang="zh-CN" altLang="en-US" sz="1000">
                  <a:ea typeface="黑体" pitchFamily="49" charset="-122"/>
                </a:rPr>
                <a:t>基于</a:t>
              </a:r>
              <a:r>
                <a:rPr lang="en-US" altLang="zh-CN" sz="1000">
                  <a:ea typeface="黑体" pitchFamily="49" charset="-122"/>
                </a:rPr>
                <a:t>DMU</a:t>
              </a:r>
              <a:r>
                <a:rPr lang="zh-CN" altLang="en-US" sz="1000">
                  <a:ea typeface="黑体" pitchFamily="49" charset="-122"/>
                </a:rPr>
                <a:t>的协同研制</a:t>
              </a:r>
              <a:endParaRPr lang="en-US" altLang="zh-CN" sz="1000">
                <a:ea typeface="黑体" pitchFamily="49" charset="-122"/>
              </a:endParaRPr>
            </a:p>
          </p:txBody>
        </p:sp>
      </p:grp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管理关键能力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i="1" dirty="0" smtClean="0">
                <a:latin typeface="黑体" pitchFamily="49" charset="-122"/>
                <a:ea typeface="黑体" pitchFamily="49" charset="-122"/>
              </a:rPr>
              <a:t>主要流程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 animBg="1"/>
      <p:bldP spid="21" grpId="0" animBg="1"/>
      <p:bldP spid="2" grpId="0" animBg="1"/>
      <p:bldP spid="512012" grpId="0" animBg="1"/>
      <p:bldP spid="4" grpId="0" animBg="1"/>
      <p:bldP spid="5120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什么是</a:t>
            </a:r>
            <a:r>
              <a:rPr lang="en-US" altLang="zh-CN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？</a:t>
            </a:r>
          </a:p>
        </p:txBody>
      </p:sp>
      <p:pic>
        <p:nvPicPr>
          <p:cNvPr id="1843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4743370" y="4012603"/>
            <a:ext cx="3486231" cy="2405005"/>
          </a:xfrm>
          <a:noFill/>
          <a:ln w="12700" cap="flat" algn="ctr">
            <a:solidFill>
              <a:schemeClr val="tx1"/>
            </a:solidFill>
            <a:headEnd type="none" w="sm" len="sm"/>
            <a:tailEnd type="none" w="sm" len="sm"/>
          </a:ln>
        </p:spPr>
      </p:pic>
      <p:pic>
        <p:nvPicPr>
          <p:cNvPr id="18438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349081" y="4049022"/>
            <a:ext cx="3091653" cy="2362535"/>
          </a:xfrm>
          <a:noFill/>
          <a:ln w="12700">
            <a:solidFill>
              <a:schemeClr val="tx1"/>
            </a:solidFill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7803" y="1317500"/>
            <a:ext cx="3088432" cy="202685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34579" y="1272861"/>
            <a:ext cx="2848363" cy="2144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8460" y="830132"/>
            <a:ext cx="377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以往的认识</a:t>
            </a:r>
            <a:r>
              <a:rPr lang="en-US" altLang="zh-CN" sz="2400" b="1" dirty="0" smtClean="0"/>
              <a:t>(2):</a:t>
            </a: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ChangeArrowheads="1"/>
          </p:cNvSpPr>
          <p:nvPr/>
        </p:nvSpPr>
        <p:spPr bwMode="auto">
          <a:xfrm>
            <a:off x="5570538" y="1295400"/>
            <a:ext cx="1935162" cy="461010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588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rgbClr val="0000CC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72775" name="AutoShape 71"/>
          <p:cNvSpPr>
            <a:spLocks noChangeArrowheads="1"/>
          </p:cNvSpPr>
          <p:nvPr/>
        </p:nvSpPr>
        <p:spPr bwMode="auto">
          <a:xfrm rot="5400000">
            <a:off x="3988594" y="1751807"/>
            <a:ext cx="606425" cy="2598737"/>
          </a:xfrm>
          <a:prstGeom prst="upArrow">
            <a:avLst>
              <a:gd name="adj1" fmla="val 41889"/>
              <a:gd name="adj2" fmla="val 83227"/>
            </a:avLst>
          </a:pr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shade val="86275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CC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0" name="Rectangle 60"/>
          <p:cNvSpPr>
            <a:spLocks noChangeArrowheads="1"/>
          </p:cNvSpPr>
          <p:nvPr/>
        </p:nvSpPr>
        <p:spPr bwMode="auto">
          <a:xfrm>
            <a:off x="3106738" y="1501775"/>
            <a:ext cx="2033587" cy="1350963"/>
          </a:xfrm>
          <a:prstGeom prst="rect">
            <a:avLst/>
          </a:prstGeom>
          <a:gradFill rotWithShape="1">
            <a:gsLst>
              <a:gs pos="0">
                <a:srgbClr val="FFFF99">
                  <a:alpha val="47000"/>
                </a:srgbClr>
              </a:gs>
              <a:gs pos="50000">
                <a:srgbClr val="FFFF99">
                  <a:gamma/>
                  <a:tint val="0"/>
                  <a:invGamma/>
                </a:srgbClr>
              </a:gs>
              <a:gs pos="100000">
                <a:srgbClr val="FFFF99">
                  <a:alpha val="47000"/>
                </a:srgbClr>
              </a:gs>
            </a:gsLst>
            <a:lin ang="5400000" scaled="1"/>
          </a:gradFill>
          <a:ln w="9525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GB" sz="1400">
                <a:solidFill>
                  <a:srgbClr val="0000CC"/>
                </a:solidFill>
                <a:ea typeface="黑体" pitchFamily="49" charset="-122"/>
              </a:rPr>
              <a:t>基于</a:t>
            </a:r>
            <a:r>
              <a:rPr lang="zh-CN" altLang="en-GB" sz="1400">
                <a:solidFill>
                  <a:srgbClr val="FF3300"/>
                </a:solidFill>
                <a:ea typeface="黑体" pitchFamily="49" charset="-122"/>
              </a:rPr>
              <a:t>产品配置条件（型号、研制阶段、批次）</a:t>
            </a:r>
            <a:r>
              <a:rPr lang="zh-CN" altLang="en-GB" sz="1400">
                <a:solidFill>
                  <a:srgbClr val="0000CC"/>
                </a:solidFill>
                <a:ea typeface="黑体" pitchFamily="49" charset="-122"/>
              </a:rPr>
              <a:t>或</a:t>
            </a:r>
            <a:r>
              <a:rPr lang="zh-CN" altLang="en-GB" sz="1400">
                <a:solidFill>
                  <a:srgbClr val="FF3300"/>
                </a:solidFill>
                <a:ea typeface="黑体" pitchFamily="49" charset="-122"/>
              </a:rPr>
              <a:t>空间几何条件进行过滤</a:t>
            </a:r>
            <a:endParaRPr lang="en-US" altLang="zh-CN" sz="1400">
              <a:solidFill>
                <a:srgbClr val="FF3300"/>
              </a:solidFill>
              <a:ea typeface="黑体" pitchFamily="49" charset="-122"/>
            </a:endParaRPr>
          </a:p>
        </p:txBody>
      </p:sp>
      <p:sp>
        <p:nvSpPr>
          <p:cNvPr id="519174" name="AutoShape 121"/>
          <p:cNvSpPr>
            <a:spLocks noChangeArrowheads="1"/>
          </p:cNvSpPr>
          <p:nvPr/>
        </p:nvSpPr>
        <p:spPr bwMode="auto">
          <a:xfrm>
            <a:off x="7548563" y="2881313"/>
            <a:ext cx="1385887" cy="409575"/>
          </a:xfrm>
          <a:custGeom>
            <a:avLst/>
            <a:gdLst>
              <a:gd name="T0" fmla="*/ 34576 w 21600"/>
              <a:gd name="T1" fmla="*/ 0 h 21600"/>
              <a:gd name="T2" fmla="*/ 0 w 21600"/>
              <a:gd name="T3" fmla="*/ 2446 h 21600"/>
              <a:gd name="T4" fmla="*/ 34576 w 21600"/>
              <a:gd name="T5" fmla="*/ 4892 h 21600"/>
              <a:gd name="T6" fmla="*/ 46101 w 21600"/>
              <a:gd name="T7" fmla="*/ 24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82 w 21600"/>
              <a:gd name="T13" fmla="*/ 5442 h 21600"/>
              <a:gd name="T14" fmla="*/ 18900 w 21600"/>
              <a:gd name="T15" fmla="*/ 161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shade val="86275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CCFF">
                <a:gamma/>
                <a:shade val="60000"/>
                <a:invGamma/>
              </a:srgbClr>
            </a:prstShdw>
          </a:effec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2" name="AutoShape 71"/>
          <p:cNvSpPr>
            <a:spLocks noChangeArrowheads="1"/>
          </p:cNvSpPr>
          <p:nvPr/>
        </p:nvSpPr>
        <p:spPr bwMode="auto">
          <a:xfrm>
            <a:off x="1533525" y="4251325"/>
            <a:ext cx="461963" cy="700088"/>
          </a:xfrm>
          <a:prstGeom prst="upArrow">
            <a:avLst>
              <a:gd name="adj1" fmla="val 50000"/>
              <a:gd name="adj2" fmla="val 37887"/>
            </a:avLst>
          </a:pr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shade val="86275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CCFF">
                <a:gamma/>
                <a:shade val="60000"/>
                <a:invGamma/>
              </a:srgbClr>
            </a:prstShdw>
          </a:effec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19176" name="Rectangle 8"/>
          <p:cNvSpPr>
            <a:spLocks noChangeArrowheads="1"/>
          </p:cNvSpPr>
          <p:nvPr/>
        </p:nvSpPr>
        <p:spPr bwMode="auto">
          <a:xfrm>
            <a:off x="341313" y="781050"/>
            <a:ext cx="8445500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eaLnBrk="0" hangingPunct="0"/>
            <a:endParaRPr lang="en-US" altLang="zh-CN" sz="1800" i="1" dirty="0">
              <a:effectLst>
                <a:outerShdw blurRad="38100" dist="38100" dir="2700000" algn="tl">
                  <a:srgbClr val="C0C0C0"/>
                </a:outerShdw>
              </a:effectLst>
              <a:ea typeface="华文楷体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419100" y="1638300"/>
            <a:ext cx="2568575" cy="2590800"/>
            <a:chOff x="264" y="1032"/>
            <a:chExt cx="1618" cy="1632"/>
          </a:xfrm>
        </p:grpSpPr>
        <p:sp>
          <p:nvSpPr>
            <p:cNvPr id="519178" name="AutoShape 10"/>
            <p:cNvSpPr>
              <a:spLocks noChangeArrowheads="1"/>
            </p:cNvSpPr>
            <p:nvPr/>
          </p:nvSpPr>
          <p:spPr bwMode="auto">
            <a:xfrm>
              <a:off x="264" y="1032"/>
              <a:ext cx="1618" cy="1632"/>
            </a:xfrm>
            <a:prstGeom prst="can">
              <a:avLst>
                <a:gd name="adj" fmla="val 21943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/>
              <a:endParaRPr lang="zh-CN" altLang="en-US" sz="1200" b="1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519179" name="Picture 11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482" y="1478"/>
              <a:ext cx="393" cy="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9180" name="Picture 1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933" y="1555"/>
              <a:ext cx="232" cy="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9181" name="Picture 13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245" y="1617"/>
              <a:ext cx="383" cy="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Text Box 69"/>
            <p:cNvSpPr txBox="1">
              <a:spLocks noChangeArrowheads="1"/>
            </p:cNvSpPr>
            <p:nvPr/>
          </p:nvSpPr>
          <p:spPr bwMode="auto">
            <a:xfrm>
              <a:off x="517" y="1095"/>
              <a:ext cx="10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>
                  <a:solidFill>
                    <a:srgbClr val="000099"/>
                  </a:solidFill>
                  <a:ea typeface="黑体" pitchFamily="49" charset="-122"/>
                </a:rPr>
                <a:t>Windchill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44525" y="4983163"/>
            <a:ext cx="3729038" cy="1654175"/>
            <a:chOff x="406" y="3139"/>
            <a:chExt cx="2349" cy="1042"/>
          </a:xfrm>
        </p:grpSpPr>
        <p:sp>
          <p:nvSpPr>
            <p:cNvPr id="4" name="Text Box 69"/>
            <p:cNvSpPr txBox="1">
              <a:spLocks noChangeArrowheads="1"/>
            </p:cNvSpPr>
            <p:nvPr/>
          </p:nvSpPr>
          <p:spPr bwMode="auto">
            <a:xfrm>
              <a:off x="1823" y="3922"/>
              <a:ext cx="9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0099"/>
                  </a:solidFill>
                </a:rPr>
                <a:t>CAD/VPD</a:t>
              </a:r>
            </a:p>
          </p:txBody>
        </p:sp>
        <p:pic>
          <p:nvPicPr>
            <p:cNvPr id="519185" name="Picture 17" descr="hoops1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406" y="3139"/>
              <a:ext cx="1379" cy="1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7C7C7"/>
              </a:outerShdw>
            </a:effectLst>
          </p:spPr>
        </p:pic>
      </p:grpSp>
      <p:sp>
        <p:nvSpPr>
          <p:cNvPr id="519186" name="Freeform 18"/>
          <p:cNvSpPr>
            <a:spLocks/>
          </p:cNvSpPr>
          <p:nvPr/>
        </p:nvSpPr>
        <p:spPr bwMode="auto">
          <a:xfrm>
            <a:off x="2308225" y="2925763"/>
            <a:ext cx="304800" cy="922337"/>
          </a:xfrm>
          <a:custGeom>
            <a:avLst/>
            <a:gdLst/>
            <a:ahLst/>
            <a:cxnLst>
              <a:cxn ang="0">
                <a:pos x="125" y="5"/>
              </a:cxn>
              <a:cxn ang="0">
                <a:pos x="0" y="5"/>
              </a:cxn>
              <a:cxn ang="0">
                <a:pos x="0" y="91"/>
              </a:cxn>
              <a:cxn ang="0">
                <a:pos x="116" y="91"/>
              </a:cxn>
              <a:cxn ang="0">
                <a:pos x="116" y="192"/>
              </a:cxn>
              <a:cxn ang="0">
                <a:pos x="5" y="192"/>
              </a:cxn>
              <a:cxn ang="0">
                <a:pos x="0" y="274"/>
              </a:cxn>
              <a:cxn ang="0">
                <a:pos x="125" y="274"/>
              </a:cxn>
              <a:cxn ang="0">
                <a:pos x="125" y="456"/>
              </a:cxn>
              <a:cxn ang="0">
                <a:pos x="87" y="451"/>
              </a:cxn>
              <a:cxn ang="0">
                <a:pos x="87" y="581"/>
              </a:cxn>
              <a:cxn ang="0">
                <a:pos x="192" y="581"/>
              </a:cxn>
              <a:cxn ang="0">
                <a:pos x="192" y="0"/>
              </a:cxn>
              <a:cxn ang="0">
                <a:pos x="125" y="5"/>
              </a:cxn>
            </a:cxnLst>
            <a:rect l="0" t="0" r="r" b="b"/>
            <a:pathLst>
              <a:path w="192" h="581">
                <a:moveTo>
                  <a:pt x="125" y="5"/>
                </a:moveTo>
                <a:lnTo>
                  <a:pt x="0" y="5"/>
                </a:lnTo>
                <a:lnTo>
                  <a:pt x="0" y="91"/>
                </a:lnTo>
                <a:lnTo>
                  <a:pt x="116" y="91"/>
                </a:lnTo>
                <a:lnTo>
                  <a:pt x="116" y="192"/>
                </a:lnTo>
                <a:lnTo>
                  <a:pt x="5" y="192"/>
                </a:lnTo>
                <a:lnTo>
                  <a:pt x="0" y="274"/>
                </a:lnTo>
                <a:lnTo>
                  <a:pt x="125" y="274"/>
                </a:lnTo>
                <a:lnTo>
                  <a:pt x="125" y="456"/>
                </a:lnTo>
                <a:lnTo>
                  <a:pt x="87" y="451"/>
                </a:lnTo>
                <a:lnTo>
                  <a:pt x="87" y="581"/>
                </a:lnTo>
                <a:lnTo>
                  <a:pt x="192" y="581"/>
                </a:lnTo>
                <a:lnTo>
                  <a:pt x="192" y="0"/>
                </a:lnTo>
                <a:lnTo>
                  <a:pt x="125" y="5"/>
                </a:lnTo>
                <a:close/>
              </a:path>
            </a:pathLst>
          </a:custGeom>
          <a:noFill/>
          <a:ln w="19050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72773" name="Text Box 69"/>
          <p:cNvSpPr txBox="1">
            <a:spLocks noChangeArrowheads="1"/>
          </p:cNvSpPr>
          <p:nvPr/>
        </p:nvSpPr>
        <p:spPr bwMode="auto">
          <a:xfrm>
            <a:off x="7551738" y="2339975"/>
            <a:ext cx="14795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solidFill>
                  <a:srgbClr val="000099"/>
                </a:solidFill>
                <a:ea typeface="黑体" pitchFamily="49" charset="-122"/>
              </a:rPr>
              <a:t>动态产生满足配置条件的</a:t>
            </a:r>
            <a:r>
              <a:rPr lang="en-US" altLang="zh-CN" sz="1400">
                <a:solidFill>
                  <a:srgbClr val="000099"/>
                </a:solidFill>
                <a:ea typeface="黑体" pitchFamily="49" charset="-122"/>
              </a:rPr>
              <a:t>DMU</a:t>
            </a:r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573713" y="1366838"/>
            <a:ext cx="1758950" cy="4386262"/>
            <a:chOff x="3511" y="861"/>
            <a:chExt cx="1108" cy="2763"/>
          </a:xfrm>
        </p:grpSpPr>
        <p:pic>
          <p:nvPicPr>
            <p:cNvPr id="519189" name="Picture 21" descr="0012 copier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11" y="861"/>
              <a:ext cx="408" cy="338"/>
            </a:xfrm>
            <a:prstGeom prst="rect">
              <a:avLst/>
            </a:prstGeom>
            <a:noFill/>
          </p:spPr>
        </p:pic>
        <p:cxnSp>
          <p:nvCxnSpPr>
            <p:cNvPr id="519190" name="AutoShape 9"/>
            <p:cNvCxnSpPr>
              <a:cxnSpLocks noChangeShapeType="1"/>
              <a:endCxn id="519197" idx="23"/>
            </p:cNvCxnSpPr>
            <p:nvPr/>
          </p:nvCxnSpPr>
          <p:spPr bwMode="auto">
            <a:xfrm rot="16200000" flipH="1">
              <a:off x="3753" y="1122"/>
              <a:ext cx="141" cy="209"/>
            </a:xfrm>
            <a:prstGeom prst="bentConnector2">
              <a:avLst/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4336" y="1645"/>
              <a:ext cx="192" cy="192"/>
              <a:chOff x="589" y="3243"/>
              <a:chExt cx="401" cy="401"/>
            </a:xfrm>
          </p:grpSpPr>
          <p:sp>
            <p:nvSpPr>
              <p:cNvPr id="519192" name="Freeform 13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gradFill rotWithShape="0">
                <a:gsLst>
                  <a:gs pos="0">
                    <a:srgbClr val="78BFE6"/>
                  </a:gs>
                  <a:gs pos="100000">
                    <a:srgbClr val="80C3E8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519193" name="Oval 14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0E354A"/>
              </a:solidFill>
              <a:ln w="19050">
                <a:noFill/>
                <a:prstDash val="sysDot"/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519194" name="Oval 15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prstDash val="sysDot"/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3928" y="1202"/>
              <a:ext cx="192" cy="192"/>
              <a:chOff x="2113" y="2643"/>
              <a:chExt cx="146" cy="149"/>
            </a:xfrm>
          </p:grpSpPr>
          <p:grpSp>
            <p:nvGrpSpPr>
              <p:cNvPr id="10" name="Group 17"/>
              <p:cNvGrpSpPr>
                <a:grpSpLocks/>
              </p:cNvGrpSpPr>
              <p:nvPr/>
            </p:nvGrpSpPr>
            <p:grpSpPr bwMode="auto">
              <a:xfrm>
                <a:off x="2113" y="2643"/>
                <a:ext cx="116" cy="149"/>
                <a:chOff x="589" y="3243"/>
                <a:chExt cx="401" cy="401"/>
              </a:xfrm>
            </p:grpSpPr>
            <p:sp>
              <p:nvSpPr>
                <p:cNvPr id="519197" name="Freeform 18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198" name="Oval 19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199" name="Oval 20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  <p:grpSp>
            <p:nvGrpSpPr>
              <p:cNvPr id="11" name="Group 21"/>
              <p:cNvGrpSpPr>
                <a:grpSpLocks/>
              </p:cNvGrpSpPr>
              <p:nvPr/>
            </p:nvGrpSpPr>
            <p:grpSpPr bwMode="auto">
              <a:xfrm>
                <a:off x="2158" y="2684"/>
                <a:ext cx="101" cy="108"/>
                <a:chOff x="589" y="3243"/>
                <a:chExt cx="401" cy="401"/>
              </a:xfrm>
            </p:grpSpPr>
            <p:sp>
              <p:nvSpPr>
                <p:cNvPr id="519201" name="Freeform 22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FFFF99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02" name="Oval 23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03" name="Oval 24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928" y="2789"/>
              <a:ext cx="192" cy="192"/>
              <a:chOff x="2113" y="2643"/>
              <a:chExt cx="146" cy="149"/>
            </a:xfrm>
          </p:grpSpPr>
          <p:grpSp>
            <p:nvGrpSpPr>
              <p:cNvPr id="13" name="Group 26"/>
              <p:cNvGrpSpPr>
                <a:grpSpLocks/>
              </p:cNvGrpSpPr>
              <p:nvPr/>
            </p:nvGrpSpPr>
            <p:grpSpPr bwMode="auto">
              <a:xfrm>
                <a:off x="2113" y="2643"/>
                <a:ext cx="116" cy="149"/>
                <a:chOff x="589" y="3243"/>
                <a:chExt cx="401" cy="401"/>
              </a:xfrm>
            </p:grpSpPr>
            <p:sp>
              <p:nvSpPr>
                <p:cNvPr id="519206" name="Freeform 27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07" name="Oval 28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08" name="Oval 29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  <p:grpSp>
            <p:nvGrpSpPr>
              <p:cNvPr id="14" name="Group 30"/>
              <p:cNvGrpSpPr>
                <a:grpSpLocks/>
              </p:cNvGrpSpPr>
              <p:nvPr/>
            </p:nvGrpSpPr>
            <p:grpSpPr bwMode="auto">
              <a:xfrm>
                <a:off x="2158" y="2684"/>
                <a:ext cx="101" cy="108"/>
                <a:chOff x="589" y="3243"/>
                <a:chExt cx="401" cy="401"/>
              </a:xfrm>
            </p:grpSpPr>
            <p:sp>
              <p:nvSpPr>
                <p:cNvPr id="519210" name="Freeform 31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FFFF99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11" name="Oval 32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12" name="Oval 33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  <p:grpSp>
          <p:nvGrpSpPr>
            <p:cNvPr id="15" name="Group 38"/>
            <p:cNvGrpSpPr>
              <a:grpSpLocks/>
            </p:cNvGrpSpPr>
            <p:nvPr/>
          </p:nvGrpSpPr>
          <p:grpSpPr bwMode="auto">
            <a:xfrm>
              <a:off x="4155" y="3243"/>
              <a:ext cx="192" cy="192"/>
              <a:chOff x="2113" y="2643"/>
              <a:chExt cx="146" cy="149"/>
            </a:xfrm>
          </p:grpSpPr>
          <p:grpSp>
            <p:nvGrpSpPr>
              <p:cNvPr id="16" name="Group 39"/>
              <p:cNvGrpSpPr>
                <a:grpSpLocks/>
              </p:cNvGrpSpPr>
              <p:nvPr/>
            </p:nvGrpSpPr>
            <p:grpSpPr bwMode="auto">
              <a:xfrm>
                <a:off x="2113" y="2643"/>
                <a:ext cx="116" cy="149"/>
                <a:chOff x="589" y="3243"/>
                <a:chExt cx="401" cy="401"/>
              </a:xfrm>
            </p:grpSpPr>
            <p:sp>
              <p:nvSpPr>
                <p:cNvPr id="519215" name="Freeform 40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16" name="Oval 41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17" name="Oval 42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  <p:grpSp>
            <p:nvGrpSpPr>
              <p:cNvPr id="17" name="Group 43"/>
              <p:cNvGrpSpPr>
                <a:grpSpLocks/>
              </p:cNvGrpSpPr>
              <p:nvPr/>
            </p:nvGrpSpPr>
            <p:grpSpPr bwMode="auto">
              <a:xfrm>
                <a:off x="2158" y="2684"/>
                <a:ext cx="101" cy="108"/>
                <a:chOff x="589" y="3243"/>
                <a:chExt cx="401" cy="401"/>
              </a:xfrm>
            </p:grpSpPr>
            <p:sp>
              <p:nvSpPr>
                <p:cNvPr id="519219" name="Freeform 44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FFFF99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20" name="Oval 45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21" name="Oval 46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  <p:grpSp>
          <p:nvGrpSpPr>
            <p:cNvPr id="18" name="Group 60"/>
            <p:cNvGrpSpPr>
              <a:grpSpLocks/>
            </p:cNvGrpSpPr>
            <p:nvPr/>
          </p:nvGrpSpPr>
          <p:grpSpPr bwMode="auto">
            <a:xfrm>
              <a:off x="4427" y="3432"/>
              <a:ext cx="192" cy="192"/>
              <a:chOff x="589" y="3243"/>
              <a:chExt cx="401" cy="401"/>
            </a:xfrm>
          </p:grpSpPr>
          <p:sp>
            <p:nvSpPr>
              <p:cNvPr id="519223" name="Freeform 61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gradFill rotWithShape="0">
                <a:gsLst>
                  <a:gs pos="0">
                    <a:srgbClr val="78BFE6"/>
                  </a:gs>
                  <a:gs pos="100000">
                    <a:srgbClr val="80C3E8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519224" name="Oval 62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0E354A"/>
              </a:solidFill>
              <a:ln w="19050">
                <a:noFill/>
                <a:prstDash val="sysDot"/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519225" name="Oval 63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prstDash val="sysDot"/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/>
              </a:p>
            </p:txBody>
          </p:sp>
        </p:grpSp>
        <p:grpSp>
          <p:nvGrpSpPr>
            <p:cNvPr id="19" name="Group 68"/>
            <p:cNvGrpSpPr>
              <a:grpSpLocks/>
            </p:cNvGrpSpPr>
            <p:nvPr/>
          </p:nvGrpSpPr>
          <p:grpSpPr bwMode="auto">
            <a:xfrm>
              <a:off x="4336" y="2301"/>
              <a:ext cx="192" cy="192"/>
              <a:chOff x="589" y="3243"/>
              <a:chExt cx="401" cy="401"/>
            </a:xfrm>
          </p:grpSpPr>
          <p:sp>
            <p:nvSpPr>
              <p:cNvPr id="519227" name="Freeform 69"/>
              <p:cNvSpPr>
                <a:spLocks/>
              </p:cNvSpPr>
              <p:nvPr/>
            </p:nvSpPr>
            <p:spPr bwMode="auto">
              <a:xfrm>
                <a:off x="589" y="3243"/>
                <a:ext cx="401" cy="401"/>
              </a:xfrm>
              <a:custGeom>
                <a:avLst/>
                <a:gdLst>
                  <a:gd name="T0" fmla="*/ 1572 w 2700"/>
                  <a:gd name="T1" fmla="*/ 328 h 2628"/>
                  <a:gd name="T2" fmla="*/ 1872 w 2700"/>
                  <a:gd name="T3" fmla="*/ 457 h 2628"/>
                  <a:gd name="T4" fmla="*/ 2186 w 2700"/>
                  <a:gd name="T5" fmla="*/ 200 h 2628"/>
                  <a:gd name="T6" fmla="*/ 2500 w 2700"/>
                  <a:gd name="T7" fmla="*/ 457 h 2628"/>
                  <a:gd name="T8" fmla="*/ 2243 w 2700"/>
                  <a:gd name="T9" fmla="*/ 757 h 2628"/>
                  <a:gd name="T10" fmla="*/ 2371 w 2700"/>
                  <a:gd name="T11" fmla="*/ 1071 h 2628"/>
                  <a:gd name="T12" fmla="*/ 2700 w 2700"/>
                  <a:gd name="T13" fmla="*/ 1085 h 2628"/>
                  <a:gd name="T14" fmla="*/ 2700 w 2700"/>
                  <a:gd name="T15" fmla="*/ 1486 h 2628"/>
                  <a:gd name="T16" fmla="*/ 2343 w 2700"/>
                  <a:gd name="T17" fmla="*/ 1486 h 2628"/>
                  <a:gd name="T18" fmla="*/ 2214 w 2700"/>
                  <a:gd name="T19" fmla="*/ 1800 h 2628"/>
                  <a:gd name="T20" fmla="*/ 2471 w 2700"/>
                  <a:gd name="T21" fmla="*/ 2014 h 2628"/>
                  <a:gd name="T22" fmla="*/ 2229 w 2700"/>
                  <a:gd name="T23" fmla="*/ 2328 h 2628"/>
                  <a:gd name="T24" fmla="*/ 1957 w 2700"/>
                  <a:gd name="T25" fmla="*/ 2128 h 2628"/>
                  <a:gd name="T26" fmla="*/ 1643 w 2700"/>
                  <a:gd name="T27" fmla="*/ 2271 h 2628"/>
                  <a:gd name="T28" fmla="*/ 1629 w 2700"/>
                  <a:gd name="T29" fmla="*/ 2628 h 2628"/>
                  <a:gd name="T30" fmla="*/ 1172 w 2700"/>
                  <a:gd name="T31" fmla="*/ 2600 h 2628"/>
                  <a:gd name="T32" fmla="*/ 1186 w 2700"/>
                  <a:gd name="T33" fmla="*/ 2243 h 2628"/>
                  <a:gd name="T34" fmla="*/ 857 w 2700"/>
                  <a:gd name="T35" fmla="*/ 2128 h 2628"/>
                  <a:gd name="T36" fmla="*/ 600 w 2700"/>
                  <a:gd name="T37" fmla="*/ 2386 h 2628"/>
                  <a:gd name="T38" fmla="*/ 329 w 2700"/>
                  <a:gd name="T39" fmla="*/ 2128 h 2628"/>
                  <a:gd name="T40" fmla="*/ 557 w 2700"/>
                  <a:gd name="T41" fmla="*/ 1914 h 2628"/>
                  <a:gd name="T42" fmla="*/ 400 w 2700"/>
                  <a:gd name="T43" fmla="*/ 1571 h 2628"/>
                  <a:gd name="T44" fmla="*/ 72 w 2700"/>
                  <a:gd name="T45" fmla="*/ 1686 h 2628"/>
                  <a:gd name="T46" fmla="*/ 0 w 2700"/>
                  <a:gd name="T47" fmla="*/ 1300 h 2628"/>
                  <a:gd name="T48" fmla="*/ 315 w 2700"/>
                  <a:gd name="T49" fmla="*/ 1185 h 2628"/>
                  <a:gd name="T50" fmla="*/ 400 w 2700"/>
                  <a:gd name="T51" fmla="*/ 800 h 2628"/>
                  <a:gd name="T52" fmla="*/ 129 w 2700"/>
                  <a:gd name="T53" fmla="*/ 571 h 2628"/>
                  <a:gd name="T54" fmla="*/ 372 w 2700"/>
                  <a:gd name="T55" fmla="*/ 271 h 2628"/>
                  <a:gd name="T56" fmla="*/ 629 w 2700"/>
                  <a:gd name="T57" fmla="*/ 443 h 2628"/>
                  <a:gd name="T58" fmla="*/ 1000 w 2700"/>
                  <a:gd name="T59" fmla="*/ 343 h 2628"/>
                  <a:gd name="T60" fmla="*/ 1086 w 2700"/>
                  <a:gd name="T61" fmla="*/ 0 h 2628"/>
                  <a:gd name="T62" fmla="*/ 1500 w 2700"/>
                  <a:gd name="T63" fmla="*/ 0 h 2628"/>
                  <a:gd name="T64" fmla="*/ 1557 w 2700"/>
                  <a:gd name="T65" fmla="*/ 328 h 26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00"/>
                  <a:gd name="T100" fmla="*/ 0 h 2628"/>
                  <a:gd name="T101" fmla="*/ 2700 w 2700"/>
                  <a:gd name="T102" fmla="*/ 2628 h 26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00" h="2628">
                    <a:moveTo>
                      <a:pt x="1572" y="328"/>
                    </a:moveTo>
                    <a:lnTo>
                      <a:pt x="1872" y="457"/>
                    </a:lnTo>
                    <a:lnTo>
                      <a:pt x="2186" y="200"/>
                    </a:lnTo>
                    <a:lnTo>
                      <a:pt x="2500" y="457"/>
                    </a:lnTo>
                    <a:lnTo>
                      <a:pt x="2243" y="757"/>
                    </a:lnTo>
                    <a:lnTo>
                      <a:pt x="2371" y="1071"/>
                    </a:lnTo>
                    <a:lnTo>
                      <a:pt x="2700" y="1085"/>
                    </a:lnTo>
                    <a:lnTo>
                      <a:pt x="2700" y="1486"/>
                    </a:lnTo>
                    <a:lnTo>
                      <a:pt x="2343" y="1486"/>
                    </a:lnTo>
                    <a:lnTo>
                      <a:pt x="2214" y="1800"/>
                    </a:lnTo>
                    <a:lnTo>
                      <a:pt x="2471" y="2014"/>
                    </a:lnTo>
                    <a:lnTo>
                      <a:pt x="2229" y="2328"/>
                    </a:lnTo>
                    <a:lnTo>
                      <a:pt x="1957" y="2128"/>
                    </a:lnTo>
                    <a:lnTo>
                      <a:pt x="1643" y="2271"/>
                    </a:lnTo>
                    <a:lnTo>
                      <a:pt x="1629" y="2628"/>
                    </a:lnTo>
                    <a:lnTo>
                      <a:pt x="1172" y="2600"/>
                    </a:lnTo>
                    <a:lnTo>
                      <a:pt x="1186" y="2243"/>
                    </a:lnTo>
                    <a:lnTo>
                      <a:pt x="857" y="2128"/>
                    </a:lnTo>
                    <a:lnTo>
                      <a:pt x="600" y="2386"/>
                    </a:lnTo>
                    <a:lnTo>
                      <a:pt x="329" y="2128"/>
                    </a:lnTo>
                    <a:lnTo>
                      <a:pt x="557" y="1914"/>
                    </a:lnTo>
                    <a:lnTo>
                      <a:pt x="400" y="1571"/>
                    </a:lnTo>
                    <a:lnTo>
                      <a:pt x="72" y="1686"/>
                    </a:lnTo>
                    <a:lnTo>
                      <a:pt x="0" y="1300"/>
                    </a:lnTo>
                    <a:lnTo>
                      <a:pt x="315" y="1185"/>
                    </a:lnTo>
                    <a:lnTo>
                      <a:pt x="400" y="800"/>
                    </a:lnTo>
                    <a:lnTo>
                      <a:pt x="129" y="571"/>
                    </a:lnTo>
                    <a:lnTo>
                      <a:pt x="372" y="271"/>
                    </a:lnTo>
                    <a:lnTo>
                      <a:pt x="629" y="443"/>
                    </a:lnTo>
                    <a:lnTo>
                      <a:pt x="1000" y="343"/>
                    </a:lnTo>
                    <a:lnTo>
                      <a:pt x="1086" y="0"/>
                    </a:lnTo>
                    <a:lnTo>
                      <a:pt x="1500" y="0"/>
                    </a:lnTo>
                    <a:lnTo>
                      <a:pt x="1557" y="328"/>
                    </a:lnTo>
                  </a:path>
                </a:pathLst>
              </a:custGeom>
              <a:gradFill rotWithShape="0">
                <a:gsLst>
                  <a:gs pos="0">
                    <a:srgbClr val="78BFE6"/>
                  </a:gs>
                  <a:gs pos="100000">
                    <a:srgbClr val="80C3E8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78BFE6"/>
                </a:extrusionClr>
              </a:sp3d>
            </p:spPr>
            <p:txBody>
              <a:bodyPr wrap="none" lIns="92075" tIns="46038" rIns="92075" bIns="46038" anchor="ctr">
                <a:flatTx/>
              </a:bodyPr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519228" name="Oval 70"/>
              <p:cNvSpPr>
                <a:spLocks noChangeArrowheads="1"/>
              </p:cNvSpPr>
              <p:nvPr/>
            </p:nvSpPr>
            <p:spPr bwMode="auto">
              <a:xfrm>
                <a:off x="703" y="3354"/>
                <a:ext cx="162" cy="163"/>
              </a:xfrm>
              <a:prstGeom prst="ellipse">
                <a:avLst/>
              </a:prstGeom>
              <a:solidFill>
                <a:srgbClr val="0E354A"/>
              </a:solidFill>
              <a:ln w="19050">
                <a:noFill/>
                <a:prstDash val="sysDot"/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519229" name="Oval 71"/>
              <p:cNvSpPr>
                <a:spLocks noChangeArrowheads="1"/>
              </p:cNvSpPr>
              <p:nvPr/>
            </p:nvSpPr>
            <p:spPr bwMode="auto">
              <a:xfrm>
                <a:off x="723" y="3351"/>
                <a:ext cx="150" cy="15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prstDash val="sysDot"/>
                <a:round/>
                <a:headEnd type="none" w="sm" len="med"/>
                <a:tailEnd type="none" w="sm" len="med"/>
              </a:ln>
            </p:spPr>
            <p:txBody>
              <a:bodyPr wrap="none" lIns="92075" tIns="46038" rIns="92075" bIns="46038" anchor="ctr"/>
              <a:lstStyle/>
              <a:p>
                <a:pPr eaLnBrk="0" hangingPunct="0"/>
                <a:endParaRPr lang="zh-CN" altLang="en-US"/>
              </a:p>
            </p:txBody>
          </p:sp>
        </p:grpSp>
        <p:cxnSp>
          <p:nvCxnSpPr>
            <p:cNvPr id="519230" name="AutoShape 76"/>
            <p:cNvCxnSpPr>
              <a:cxnSpLocks noChangeShapeType="1"/>
              <a:endCxn id="519236" idx="23"/>
            </p:cNvCxnSpPr>
            <p:nvPr/>
          </p:nvCxnSpPr>
          <p:spPr bwMode="auto">
            <a:xfrm rot="16200000" flipH="1">
              <a:off x="3436" y="1439"/>
              <a:ext cx="776" cy="209"/>
            </a:xfrm>
            <a:prstGeom prst="bentConnector2">
              <a:avLst/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  <p:cxnSp>
          <p:nvCxnSpPr>
            <p:cNvPr id="519231" name="AutoShape 77"/>
            <p:cNvCxnSpPr>
              <a:cxnSpLocks noChangeShapeType="1"/>
              <a:endCxn id="519206" idx="23"/>
            </p:cNvCxnSpPr>
            <p:nvPr/>
          </p:nvCxnSpPr>
          <p:spPr bwMode="auto">
            <a:xfrm rot="16200000" flipH="1">
              <a:off x="2960" y="1915"/>
              <a:ext cx="1728" cy="209"/>
            </a:xfrm>
            <a:prstGeom prst="bentConnector2">
              <a:avLst/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  <p:cxnSp>
          <p:nvCxnSpPr>
            <p:cNvPr id="519232" name="AutoShape 79"/>
            <p:cNvCxnSpPr>
              <a:cxnSpLocks noChangeShapeType="1"/>
              <a:stCxn id="519201" idx="15"/>
              <a:endCxn id="519192" idx="24"/>
            </p:cNvCxnSpPr>
            <p:nvPr/>
          </p:nvCxnSpPr>
          <p:spPr bwMode="auto">
            <a:xfrm>
              <a:off x="4045" y="1393"/>
              <a:ext cx="313" cy="339"/>
            </a:xfrm>
            <a:prstGeom prst="bentConnector3">
              <a:avLst>
                <a:gd name="adj1" fmla="val 5431"/>
              </a:avLst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  <p:cxnSp>
          <p:nvCxnSpPr>
            <p:cNvPr id="519233" name="AutoShape 81"/>
            <p:cNvCxnSpPr>
              <a:cxnSpLocks noChangeShapeType="1"/>
              <a:stCxn id="519240" idx="18"/>
              <a:endCxn id="519227" idx="23"/>
            </p:cNvCxnSpPr>
            <p:nvPr/>
          </p:nvCxnSpPr>
          <p:spPr bwMode="auto">
            <a:xfrm>
              <a:off x="4017" y="2016"/>
              <a:ext cx="319" cy="380"/>
            </a:xfrm>
            <a:prstGeom prst="bentConnector3">
              <a:avLst>
                <a:gd name="adj1" fmla="val 2194"/>
              </a:avLst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  <p:grpSp>
          <p:nvGrpSpPr>
            <p:cNvPr id="20" name="Group 82"/>
            <p:cNvGrpSpPr>
              <a:grpSpLocks/>
            </p:cNvGrpSpPr>
            <p:nvPr/>
          </p:nvGrpSpPr>
          <p:grpSpPr bwMode="auto">
            <a:xfrm>
              <a:off x="3928" y="1837"/>
              <a:ext cx="192" cy="192"/>
              <a:chOff x="2113" y="2643"/>
              <a:chExt cx="146" cy="149"/>
            </a:xfrm>
          </p:grpSpPr>
          <p:grpSp>
            <p:nvGrpSpPr>
              <p:cNvPr id="21" name="Group 83"/>
              <p:cNvGrpSpPr>
                <a:grpSpLocks/>
              </p:cNvGrpSpPr>
              <p:nvPr/>
            </p:nvGrpSpPr>
            <p:grpSpPr bwMode="auto">
              <a:xfrm>
                <a:off x="2113" y="2643"/>
                <a:ext cx="116" cy="149"/>
                <a:chOff x="589" y="3243"/>
                <a:chExt cx="401" cy="401"/>
              </a:xfrm>
            </p:grpSpPr>
            <p:sp>
              <p:nvSpPr>
                <p:cNvPr id="519236" name="Freeform 84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CCFFFF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37" name="Oval 85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38" name="Oval 86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CCFFFF"/>
                </a:solidFill>
                <a:ln w="9525">
                  <a:solidFill>
                    <a:schemeClr val="folHlink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  <p:grpSp>
            <p:nvGrpSpPr>
              <p:cNvPr id="22" name="Group 87"/>
              <p:cNvGrpSpPr>
                <a:grpSpLocks/>
              </p:cNvGrpSpPr>
              <p:nvPr/>
            </p:nvGrpSpPr>
            <p:grpSpPr bwMode="auto">
              <a:xfrm>
                <a:off x="2158" y="2684"/>
                <a:ext cx="101" cy="108"/>
                <a:chOff x="589" y="3243"/>
                <a:chExt cx="401" cy="401"/>
              </a:xfrm>
            </p:grpSpPr>
            <p:sp>
              <p:nvSpPr>
                <p:cNvPr id="519240" name="Freeform 88"/>
                <p:cNvSpPr>
                  <a:spLocks/>
                </p:cNvSpPr>
                <p:nvPr/>
              </p:nvSpPr>
              <p:spPr bwMode="auto">
                <a:xfrm>
                  <a:off x="589" y="3243"/>
                  <a:ext cx="401" cy="401"/>
                </a:xfrm>
                <a:custGeom>
                  <a:avLst/>
                  <a:gdLst>
                    <a:gd name="T0" fmla="*/ 1572 w 2700"/>
                    <a:gd name="T1" fmla="*/ 328 h 2628"/>
                    <a:gd name="T2" fmla="*/ 1872 w 2700"/>
                    <a:gd name="T3" fmla="*/ 457 h 2628"/>
                    <a:gd name="T4" fmla="*/ 2186 w 2700"/>
                    <a:gd name="T5" fmla="*/ 200 h 2628"/>
                    <a:gd name="T6" fmla="*/ 2500 w 2700"/>
                    <a:gd name="T7" fmla="*/ 457 h 2628"/>
                    <a:gd name="T8" fmla="*/ 2243 w 2700"/>
                    <a:gd name="T9" fmla="*/ 757 h 2628"/>
                    <a:gd name="T10" fmla="*/ 2371 w 2700"/>
                    <a:gd name="T11" fmla="*/ 1071 h 2628"/>
                    <a:gd name="T12" fmla="*/ 2700 w 2700"/>
                    <a:gd name="T13" fmla="*/ 1085 h 2628"/>
                    <a:gd name="T14" fmla="*/ 2700 w 2700"/>
                    <a:gd name="T15" fmla="*/ 1486 h 2628"/>
                    <a:gd name="T16" fmla="*/ 2343 w 2700"/>
                    <a:gd name="T17" fmla="*/ 1486 h 2628"/>
                    <a:gd name="T18" fmla="*/ 2214 w 2700"/>
                    <a:gd name="T19" fmla="*/ 1800 h 2628"/>
                    <a:gd name="T20" fmla="*/ 2471 w 2700"/>
                    <a:gd name="T21" fmla="*/ 2014 h 2628"/>
                    <a:gd name="T22" fmla="*/ 2229 w 2700"/>
                    <a:gd name="T23" fmla="*/ 2328 h 2628"/>
                    <a:gd name="T24" fmla="*/ 1957 w 2700"/>
                    <a:gd name="T25" fmla="*/ 2128 h 2628"/>
                    <a:gd name="T26" fmla="*/ 1643 w 2700"/>
                    <a:gd name="T27" fmla="*/ 2271 h 2628"/>
                    <a:gd name="T28" fmla="*/ 1629 w 2700"/>
                    <a:gd name="T29" fmla="*/ 2628 h 2628"/>
                    <a:gd name="T30" fmla="*/ 1172 w 2700"/>
                    <a:gd name="T31" fmla="*/ 2600 h 2628"/>
                    <a:gd name="T32" fmla="*/ 1186 w 2700"/>
                    <a:gd name="T33" fmla="*/ 2243 h 2628"/>
                    <a:gd name="T34" fmla="*/ 857 w 2700"/>
                    <a:gd name="T35" fmla="*/ 2128 h 2628"/>
                    <a:gd name="T36" fmla="*/ 600 w 2700"/>
                    <a:gd name="T37" fmla="*/ 2386 h 2628"/>
                    <a:gd name="T38" fmla="*/ 329 w 2700"/>
                    <a:gd name="T39" fmla="*/ 2128 h 2628"/>
                    <a:gd name="T40" fmla="*/ 557 w 2700"/>
                    <a:gd name="T41" fmla="*/ 1914 h 2628"/>
                    <a:gd name="T42" fmla="*/ 400 w 2700"/>
                    <a:gd name="T43" fmla="*/ 1571 h 2628"/>
                    <a:gd name="T44" fmla="*/ 72 w 2700"/>
                    <a:gd name="T45" fmla="*/ 1686 h 2628"/>
                    <a:gd name="T46" fmla="*/ 0 w 2700"/>
                    <a:gd name="T47" fmla="*/ 1300 h 2628"/>
                    <a:gd name="T48" fmla="*/ 315 w 2700"/>
                    <a:gd name="T49" fmla="*/ 1185 h 2628"/>
                    <a:gd name="T50" fmla="*/ 400 w 2700"/>
                    <a:gd name="T51" fmla="*/ 800 h 2628"/>
                    <a:gd name="T52" fmla="*/ 129 w 2700"/>
                    <a:gd name="T53" fmla="*/ 571 h 2628"/>
                    <a:gd name="T54" fmla="*/ 372 w 2700"/>
                    <a:gd name="T55" fmla="*/ 271 h 2628"/>
                    <a:gd name="T56" fmla="*/ 629 w 2700"/>
                    <a:gd name="T57" fmla="*/ 443 h 2628"/>
                    <a:gd name="T58" fmla="*/ 1000 w 2700"/>
                    <a:gd name="T59" fmla="*/ 343 h 2628"/>
                    <a:gd name="T60" fmla="*/ 1086 w 2700"/>
                    <a:gd name="T61" fmla="*/ 0 h 2628"/>
                    <a:gd name="T62" fmla="*/ 1500 w 2700"/>
                    <a:gd name="T63" fmla="*/ 0 h 2628"/>
                    <a:gd name="T64" fmla="*/ 1557 w 2700"/>
                    <a:gd name="T65" fmla="*/ 328 h 26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00"/>
                    <a:gd name="T100" fmla="*/ 0 h 2628"/>
                    <a:gd name="T101" fmla="*/ 2700 w 2700"/>
                    <a:gd name="T102" fmla="*/ 2628 h 262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00" h="2628">
                      <a:moveTo>
                        <a:pt x="1572" y="328"/>
                      </a:moveTo>
                      <a:lnTo>
                        <a:pt x="1872" y="457"/>
                      </a:lnTo>
                      <a:lnTo>
                        <a:pt x="2186" y="200"/>
                      </a:lnTo>
                      <a:lnTo>
                        <a:pt x="2500" y="457"/>
                      </a:lnTo>
                      <a:lnTo>
                        <a:pt x="2243" y="757"/>
                      </a:lnTo>
                      <a:lnTo>
                        <a:pt x="2371" y="1071"/>
                      </a:lnTo>
                      <a:lnTo>
                        <a:pt x="2700" y="1085"/>
                      </a:lnTo>
                      <a:lnTo>
                        <a:pt x="2700" y="1486"/>
                      </a:lnTo>
                      <a:lnTo>
                        <a:pt x="2343" y="1486"/>
                      </a:lnTo>
                      <a:lnTo>
                        <a:pt x="2214" y="1800"/>
                      </a:lnTo>
                      <a:lnTo>
                        <a:pt x="2471" y="2014"/>
                      </a:lnTo>
                      <a:lnTo>
                        <a:pt x="2229" y="2328"/>
                      </a:lnTo>
                      <a:lnTo>
                        <a:pt x="1957" y="2128"/>
                      </a:lnTo>
                      <a:lnTo>
                        <a:pt x="1643" y="2271"/>
                      </a:lnTo>
                      <a:lnTo>
                        <a:pt x="1629" y="2628"/>
                      </a:lnTo>
                      <a:lnTo>
                        <a:pt x="1172" y="2600"/>
                      </a:lnTo>
                      <a:lnTo>
                        <a:pt x="1186" y="2243"/>
                      </a:lnTo>
                      <a:lnTo>
                        <a:pt x="857" y="2128"/>
                      </a:lnTo>
                      <a:lnTo>
                        <a:pt x="600" y="2386"/>
                      </a:lnTo>
                      <a:lnTo>
                        <a:pt x="329" y="2128"/>
                      </a:lnTo>
                      <a:lnTo>
                        <a:pt x="557" y="1914"/>
                      </a:lnTo>
                      <a:lnTo>
                        <a:pt x="400" y="1571"/>
                      </a:lnTo>
                      <a:lnTo>
                        <a:pt x="72" y="1686"/>
                      </a:lnTo>
                      <a:lnTo>
                        <a:pt x="0" y="1300"/>
                      </a:lnTo>
                      <a:lnTo>
                        <a:pt x="315" y="1185"/>
                      </a:lnTo>
                      <a:lnTo>
                        <a:pt x="400" y="800"/>
                      </a:lnTo>
                      <a:lnTo>
                        <a:pt x="129" y="571"/>
                      </a:lnTo>
                      <a:lnTo>
                        <a:pt x="372" y="271"/>
                      </a:lnTo>
                      <a:lnTo>
                        <a:pt x="629" y="443"/>
                      </a:lnTo>
                      <a:lnTo>
                        <a:pt x="1000" y="343"/>
                      </a:lnTo>
                      <a:lnTo>
                        <a:pt x="1086" y="0"/>
                      </a:lnTo>
                      <a:lnTo>
                        <a:pt x="1500" y="0"/>
                      </a:lnTo>
                      <a:lnTo>
                        <a:pt x="1557" y="328"/>
                      </a:lnTo>
                    </a:path>
                  </a:pathLst>
                </a:custGeom>
                <a:solidFill>
                  <a:srgbClr val="FFFF99"/>
                </a:solidFill>
                <a:ln w="9525">
                  <a:miter lim="800000"/>
                  <a:headEnd/>
                  <a:tailEnd/>
                </a:ln>
                <a:scene3d>
                  <a:camera prst="legacyPerspectiveTopRight"/>
                  <a:lightRig rig="legacyFlat4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78BFE6"/>
                  </a:extrusionClr>
                </a:sp3d>
              </p:spPr>
              <p:txBody>
                <a:bodyPr wrap="none" lIns="92075" tIns="46038" rIns="92075" bIns="46038" anchor="ctr">
                  <a:flatTx/>
                </a:bodyPr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41" name="Oval 89"/>
                <p:cNvSpPr>
                  <a:spLocks noChangeArrowheads="1"/>
                </p:cNvSpPr>
                <p:nvPr/>
              </p:nvSpPr>
              <p:spPr bwMode="auto">
                <a:xfrm>
                  <a:off x="703" y="3354"/>
                  <a:ext cx="162" cy="163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519242" name="Oval 90"/>
                <p:cNvSpPr>
                  <a:spLocks noChangeArrowheads="1"/>
                </p:cNvSpPr>
                <p:nvPr/>
              </p:nvSpPr>
              <p:spPr bwMode="auto">
                <a:xfrm>
                  <a:off x="723" y="3351"/>
                  <a:ext cx="150" cy="150"/>
                </a:xfrm>
                <a:prstGeom prst="ellipse">
                  <a:avLst/>
                </a:prstGeom>
                <a:solidFill>
                  <a:srgbClr val="FFFF99"/>
                </a:solidFill>
                <a:ln w="3175">
                  <a:solidFill>
                    <a:schemeClr val="accent1"/>
                  </a:solidFill>
                  <a:round/>
                  <a:headEnd type="none" w="sm" len="med"/>
                  <a:tailEnd type="none" w="sm" len="med"/>
                </a:ln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  <p:cxnSp>
          <p:nvCxnSpPr>
            <p:cNvPr id="519243" name="AutoShape 93"/>
            <p:cNvCxnSpPr>
              <a:cxnSpLocks noChangeShapeType="1"/>
              <a:stCxn id="519210" idx="15"/>
              <a:endCxn id="519215" idx="24"/>
            </p:cNvCxnSpPr>
            <p:nvPr/>
          </p:nvCxnSpPr>
          <p:spPr bwMode="auto">
            <a:xfrm>
              <a:off x="4045" y="2980"/>
              <a:ext cx="128" cy="350"/>
            </a:xfrm>
            <a:prstGeom prst="bentConnector3">
              <a:avLst>
                <a:gd name="adj1" fmla="val 5468"/>
              </a:avLst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  <p:cxnSp>
          <p:nvCxnSpPr>
            <p:cNvPr id="519244" name="AutoShape 93"/>
            <p:cNvCxnSpPr>
              <a:cxnSpLocks noChangeShapeType="1"/>
              <a:stCxn id="519221" idx="4"/>
              <a:endCxn id="519223" idx="22"/>
            </p:cNvCxnSpPr>
            <p:nvPr/>
          </p:nvCxnSpPr>
          <p:spPr bwMode="auto">
            <a:xfrm rot="16200000" flipH="1">
              <a:off x="4273" y="3395"/>
              <a:ext cx="170" cy="149"/>
            </a:xfrm>
            <a:prstGeom prst="bentConnector4">
              <a:avLst>
                <a:gd name="adj1" fmla="val 13528"/>
                <a:gd name="adj2" fmla="val 0"/>
              </a:avLst>
            </a:prstGeom>
            <a:noFill/>
            <a:ln w="12700">
              <a:solidFill>
                <a:srgbClr val="339933"/>
              </a:solidFill>
              <a:miter lim="800000"/>
              <a:headEnd/>
              <a:tailEnd/>
            </a:ln>
          </p:spPr>
        </p:cxnSp>
      </p:grpSp>
      <p:sp>
        <p:nvSpPr>
          <p:cNvPr id="77" name="标题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管理关键能力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i="1" dirty="0" smtClean="0">
                <a:latin typeface="黑体" pitchFamily="49" charset="-122"/>
                <a:ea typeface="黑体" pitchFamily="49" charset="-122"/>
              </a:rPr>
              <a:t>实现基于配置的</a:t>
            </a:r>
            <a:r>
              <a:rPr lang="en-US" altLang="zh-CN" sz="2800" i="1" dirty="0" smtClean="0">
                <a:latin typeface="黑体" pitchFamily="49" charset="-122"/>
                <a:ea typeface="黑体" pitchFamily="49" charset="-122"/>
              </a:rPr>
              <a:t>DMU</a:t>
            </a:r>
            <a:endParaRPr lang="zh-CN" altLang="en-US" sz="2800" i="1" dirty="0" smtClean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9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9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19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9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9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0" grpId="0" animBg="1"/>
      <p:bldP spid="72775" grpId="0" animBg="1"/>
      <p:bldP spid="72710" grpId="0" animBg="1"/>
      <p:bldP spid="519174" grpId="0" animBg="1"/>
      <p:bldP spid="2" grpId="0" animBg="1"/>
      <p:bldP spid="519186" grpId="0" animBg="1"/>
      <p:bldP spid="7277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ChangeArrowheads="1"/>
          </p:cNvSpPr>
          <p:nvPr/>
        </p:nvSpPr>
        <p:spPr bwMode="auto">
          <a:xfrm>
            <a:off x="5226050" y="5135563"/>
            <a:ext cx="1227138" cy="844550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520195" name="Rectangle 3"/>
          <p:cNvSpPr>
            <a:spLocks noChangeArrowheads="1"/>
          </p:cNvSpPr>
          <p:nvPr/>
        </p:nvSpPr>
        <p:spPr bwMode="auto">
          <a:xfrm>
            <a:off x="5218113" y="4229100"/>
            <a:ext cx="1227137" cy="844550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5218113" y="3306763"/>
            <a:ext cx="1227137" cy="844550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5218113" y="2386013"/>
            <a:ext cx="1227137" cy="844550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520198" name="Rectangle 6"/>
          <p:cNvSpPr>
            <a:spLocks noChangeArrowheads="1"/>
          </p:cNvSpPr>
          <p:nvPr/>
        </p:nvSpPr>
        <p:spPr bwMode="auto">
          <a:xfrm>
            <a:off x="5226050" y="1463675"/>
            <a:ext cx="1227138" cy="844550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520199" name="AutoShape 121"/>
          <p:cNvSpPr>
            <a:spLocks noChangeArrowheads="1"/>
          </p:cNvSpPr>
          <p:nvPr/>
        </p:nvSpPr>
        <p:spPr bwMode="auto">
          <a:xfrm>
            <a:off x="2938463" y="3659188"/>
            <a:ext cx="1830387" cy="409575"/>
          </a:xfrm>
          <a:custGeom>
            <a:avLst/>
            <a:gdLst>
              <a:gd name="T0" fmla="*/ 34576 w 21600"/>
              <a:gd name="T1" fmla="*/ 0 h 21600"/>
              <a:gd name="T2" fmla="*/ 0 w 21600"/>
              <a:gd name="T3" fmla="*/ 2446 h 21600"/>
              <a:gd name="T4" fmla="*/ 34576 w 21600"/>
              <a:gd name="T5" fmla="*/ 4892 h 21600"/>
              <a:gd name="T6" fmla="*/ 46101 w 21600"/>
              <a:gd name="T7" fmla="*/ 24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82 w 21600"/>
              <a:gd name="T13" fmla="*/ 5442 h 21600"/>
              <a:gd name="T14" fmla="*/ 18900 w 21600"/>
              <a:gd name="T15" fmla="*/ 161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99"/>
          </a:soli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99">
                <a:gamma/>
                <a:shade val="60000"/>
                <a:invGamma/>
              </a:srgbClr>
            </a:prstShdw>
          </a:effec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20200" name="Rectangle 8"/>
          <p:cNvSpPr>
            <a:spLocks noChangeArrowheads="1"/>
          </p:cNvSpPr>
          <p:nvPr/>
        </p:nvSpPr>
        <p:spPr bwMode="auto">
          <a:xfrm>
            <a:off x="341313" y="781050"/>
            <a:ext cx="8445500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eaLnBrk="0" hangingPunct="0"/>
            <a:endParaRPr lang="en-US" altLang="zh-CN" sz="1800" i="1" dirty="0">
              <a:effectLst>
                <a:outerShdw blurRad="38100" dist="38100" dir="2700000" algn="tl">
                  <a:srgbClr val="C0C0C0"/>
                </a:outerShdw>
              </a:effectLst>
              <a:ea typeface="华文楷体" pitchFamily="2" charset="-122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27025" y="2439988"/>
            <a:ext cx="2568575" cy="2705100"/>
            <a:chOff x="264" y="1032"/>
            <a:chExt cx="1618" cy="1632"/>
          </a:xfrm>
        </p:grpSpPr>
        <p:sp>
          <p:nvSpPr>
            <p:cNvPr id="520202" name="AutoShape 10"/>
            <p:cNvSpPr>
              <a:spLocks noChangeArrowheads="1"/>
            </p:cNvSpPr>
            <p:nvPr/>
          </p:nvSpPr>
          <p:spPr bwMode="auto">
            <a:xfrm>
              <a:off x="264" y="1032"/>
              <a:ext cx="1618" cy="1632"/>
            </a:xfrm>
            <a:prstGeom prst="can">
              <a:avLst>
                <a:gd name="adj" fmla="val 21943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/>
              <a:endParaRPr lang="zh-CN" altLang="en-US" sz="1200" b="1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520203" name="Picture 11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82" y="1478"/>
              <a:ext cx="393" cy="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0204" name="Picture 12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933" y="1555"/>
              <a:ext cx="232" cy="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0205" name="Picture 13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245" y="1617"/>
              <a:ext cx="383" cy="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" name="Text Box 69"/>
            <p:cNvSpPr txBox="1">
              <a:spLocks noChangeArrowheads="1"/>
            </p:cNvSpPr>
            <p:nvPr/>
          </p:nvSpPr>
          <p:spPr bwMode="auto">
            <a:xfrm>
              <a:off x="517" y="1095"/>
              <a:ext cx="1037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dirty="0" smtClean="0">
                  <a:solidFill>
                    <a:srgbClr val="000099"/>
                  </a:solidFill>
                  <a:ea typeface="黑体" pitchFamily="49" charset="-122"/>
                </a:rPr>
                <a:t>PLM</a:t>
              </a:r>
              <a:endParaRPr lang="en-US" altLang="zh-CN" sz="1600" dirty="0">
                <a:solidFill>
                  <a:srgbClr val="000099"/>
                </a:solidFill>
                <a:ea typeface="黑体" pitchFamily="49" charset="-122"/>
              </a:endParaRPr>
            </a:p>
          </p:txBody>
        </p:sp>
      </p:grpSp>
      <p:graphicFrame>
        <p:nvGraphicFramePr>
          <p:cNvPr id="520207" name="Object 15"/>
          <p:cNvGraphicFramePr>
            <a:graphicFrameLocks/>
          </p:cNvGraphicFramePr>
          <p:nvPr/>
        </p:nvGraphicFramePr>
        <p:xfrm>
          <a:off x="5492750" y="1614488"/>
          <a:ext cx="615950" cy="446087"/>
        </p:xfrm>
        <a:graphic>
          <a:graphicData uri="http://schemas.openxmlformats.org/presentationml/2006/ole">
            <p:oleObj spid="_x0000_s148482" name="Clip" r:id="rId6" imgW="6143400" imgH="5124240" progId="">
              <p:embed/>
            </p:oleObj>
          </a:graphicData>
        </a:graphic>
      </p:graphicFrame>
      <p:sp>
        <p:nvSpPr>
          <p:cNvPr id="72773" name="Text Box 69"/>
          <p:cNvSpPr txBox="1">
            <a:spLocks noChangeArrowheads="1"/>
          </p:cNvSpPr>
          <p:nvPr/>
        </p:nvSpPr>
        <p:spPr bwMode="auto">
          <a:xfrm>
            <a:off x="2786063" y="3709988"/>
            <a:ext cx="18399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>
                <a:solidFill>
                  <a:srgbClr val="000066"/>
                </a:solidFill>
                <a:ea typeface="黑体" pitchFamily="49" charset="-122"/>
              </a:rPr>
              <a:t>DMU</a:t>
            </a:r>
            <a:r>
              <a:rPr lang="zh-CN" altLang="en-US" sz="1200">
                <a:solidFill>
                  <a:srgbClr val="000066"/>
                </a:solidFill>
                <a:ea typeface="黑体" pitchFamily="49" charset="-122"/>
              </a:rPr>
              <a:t>的配置结果浏览</a:t>
            </a:r>
          </a:p>
        </p:txBody>
      </p:sp>
      <p:sp>
        <p:nvSpPr>
          <p:cNvPr id="3" name="Text Box 69"/>
          <p:cNvSpPr txBox="1">
            <a:spLocks noChangeArrowheads="1"/>
          </p:cNvSpPr>
          <p:nvPr/>
        </p:nvSpPr>
        <p:spPr bwMode="auto">
          <a:xfrm>
            <a:off x="5376863" y="2003425"/>
            <a:ext cx="1123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rgbClr val="000066"/>
                </a:solidFill>
                <a:ea typeface="华文楷体" pitchFamily="2" charset="-122"/>
              </a:rPr>
              <a:t>设计人员</a:t>
            </a:r>
          </a:p>
        </p:txBody>
      </p:sp>
      <p:graphicFrame>
        <p:nvGraphicFramePr>
          <p:cNvPr id="520210" name="Object 18"/>
          <p:cNvGraphicFramePr>
            <a:graphicFrameLocks/>
          </p:cNvGraphicFramePr>
          <p:nvPr/>
        </p:nvGraphicFramePr>
        <p:xfrm>
          <a:off x="5473700" y="3413125"/>
          <a:ext cx="615950" cy="446088"/>
        </p:xfrm>
        <a:graphic>
          <a:graphicData uri="http://schemas.openxmlformats.org/presentationml/2006/ole">
            <p:oleObj spid="_x0000_s148483" name="Clip" r:id="rId7" imgW="6143400" imgH="5124240" progId="">
              <p:embed/>
            </p:oleObj>
          </a:graphicData>
        </a:graphic>
      </p:graphicFrame>
      <p:sp>
        <p:nvSpPr>
          <p:cNvPr id="4" name="Text Box 69"/>
          <p:cNvSpPr txBox="1">
            <a:spLocks noChangeArrowheads="1"/>
          </p:cNvSpPr>
          <p:nvPr/>
        </p:nvSpPr>
        <p:spPr bwMode="auto">
          <a:xfrm>
            <a:off x="5137150" y="3802063"/>
            <a:ext cx="1436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rgbClr val="000066"/>
                </a:solidFill>
                <a:ea typeface="华文楷体" pitchFamily="2" charset="-122"/>
              </a:rPr>
              <a:t>仿真分析人员</a:t>
            </a:r>
          </a:p>
        </p:txBody>
      </p:sp>
      <p:graphicFrame>
        <p:nvGraphicFramePr>
          <p:cNvPr id="520212" name="Object 20"/>
          <p:cNvGraphicFramePr>
            <a:graphicFrameLocks/>
          </p:cNvGraphicFramePr>
          <p:nvPr/>
        </p:nvGraphicFramePr>
        <p:xfrm>
          <a:off x="5476875" y="2505075"/>
          <a:ext cx="615950" cy="446088"/>
        </p:xfrm>
        <a:graphic>
          <a:graphicData uri="http://schemas.openxmlformats.org/presentationml/2006/ole">
            <p:oleObj spid="_x0000_s148484" name="Clip" r:id="rId8" imgW="6143400" imgH="5124240" progId="">
              <p:embed/>
            </p:oleObj>
          </a:graphicData>
        </a:graphic>
      </p:graphicFrame>
      <p:sp>
        <p:nvSpPr>
          <p:cNvPr id="5" name="Text Box 69"/>
          <p:cNvSpPr txBox="1">
            <a:spLocks noChangeArrowheads="1"/>
          </p:cNvSpPr>
          <p:nvPr/>
        </p:nvSpPr>
        <p:spPr bwMode="auto">
          <a:xfrm>
            <a:off x="5154613" y="2894013"/>
            <a:ext cx="139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000066"/>
                </a:solidFill>
                <a:ea typeface="华文楷体" pitchFamily="2" charset="-122"/>
              </a:rPr>
              <a:t>DMU</a:t>
            </a:r>
            <a:r>
              <a:rPr lang="zh-CN" altLang="en-US" sz="1400" b="1">
                <a:solidFill>
                  <a:srgbClr val="000066"/>
                </a:solidFill>
                <a:ea typeface="华文楷体" pitchFamily="2" charset="-122"/>
              </a:rPr>
              <a:t>检查人员</a:t>
            </a:r>
          </a:p>
        </p:txBody>
      </p:sp>
      <p:graphicFrame>
        <p:nvGraphicFramePr>
          <p:cNvPr id="520214" name="Object 22"/>
          <p:cNvGraphicFramePr>
            <a:graphicFrameLocks/>
          </p:cNvGraphicFramePr>
          <p:nvPr/>
        </p:nvGraphicFramePr>
        <p:xfrm>
          <a:off x="5468938" y="4305300"/>
          <a:ext cx="615950" cy="446088"/>
        </p:xfrm>
        <a:graphic>
          <a:graphicData uri="http://schemas.openxmlformats.org/presentationml/2006/ole">
            <p:oleObj spid="_x0000_s148485" name="Clip" r:id="rId9" imgW="6143400" imgH="5124240" progId="">
              <p:embed/>
            </p:oleObj>
          </a:graphicData>
        </a:graphic>
      </p:graphicFrame>
      <p:sp>
        <p:nvSpPr>
          <p:cNvPr id="6" name="Text Box 69"/>
          <p:cNvSpPr txBox="1">
            <a:spLocks noChangeArrowheads="1"/>
          </p:cNvSpPr>
          <p:nvPr/>
        </p:nvSpPr>
        <p:spPr bwMode="auto">
          <a:xfrm>
            <a:off x="5132388" y="4694238"/>
            <a:ext cx="1436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rgbClr val="000066"/>
                </a:solidFill>
                <a:ea typeface="华文楷体" pitchFamily="2" charset="-122"/>
              </a:rPr>
              <a:t>综合保障人员</a:t>
            </a:r>
          </a:p>
        </p:txBody>
      </p:sp>
      <p:graphicFrame>
        <p:nvGraphicFramePr>
          <p:cNvPr id="520216" name="Object 24"/>
          <p:cNvGraphicFramePr>
            <a:graphicFrameLocks/>
          </p:cNvGraphicFramePr>
          <p:nvPr/>
        </p:nvGraphicFramePr>
        <p:xfrm>
          <a:off x="5478463" y="5303838"/>
          <a:ext cx="615950" cy="446087"/>
        </p:xfrm>
        <a:graphic>
          <a:graphicData uri="http://schemas.openxmlformats.org/presentationml/2006/ole">
            <p:oleObj spid="_x0000_s148486" name="Clip" r:id="rId10" imgW="6143400" imgH="5124240" progId="">
              <p:embed/>
            </p:oleObj>
          </a:graphicData>
        </a:graphic>
      </p:graphicFrame>
      <p:sp>
        <p:nvSpPr>
          <p:cNvPr id="7" name="Text Box 69"/>
          <p:cNvSpPr txBox="1">
            <a:spLocks noChangeArrowheads="1"/>
          </p:cNvSpPr>
          <p:nvPr/>
        </p:nvSpPr>
        <p:spPr bwMode="auto">
          <a:xfrm>
            <a:off x="5141913" y="5692775"/>
            <a:ext cx="1436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rgbClr val="000066"/>
                </a:solidFill>
                <a:ea typeface="华文楷体" pitchFamily="2" charset="-122"/>
              </a:rPr>
              <a:t>客户</a:t>
            </a:r>
          </a:p>
        </p:txBody>
      </p:sp>
      <p:sp>
        <p:nvSpPr>
          <p:cNvPr id="520218" name="AutoShape 26"/>
          <p:cNvSpPr>
            <a:spLocks/>
          </p:cNvSpPr>
          <p:nvPr/>
        </p:nvSpPr>
        <p:spPr bwMode="auto">
          <a:xfrm>
            <a:off x="4830763" y="1509713"/>
            <a:ext cx="320675" cy="4738687"/>
          </a:xfrm>
          <a:prstGeom prst="leftBrace">
            <a:avLst>
              <a:gd name="adj1" fmla="val 125812"/>
              <a:gd name="adj2" fmla="val 50000"/>
            </a:avLst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>
            <a:prstShdw prst="shdw17" dist="17961" dir="2700000">
              <a:srgbClr val="009900">
                <a:gamma/>
                <a:shade val="60000"/>
                <a:invGamma/>
              </a:srgbClr>
            </a:prstShdw>
          </a:effec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8" name="Text Box 69"/>
          <p:cNvSpPr txBox="1">
            <a:spLocks noChangeArrowheads="1"/>
          </p:cNvSpPr>
          <p:nvPr/>
        </p:nvSpPr>
        <p:spPr bwMode="auto">
          <a:xfrm>
            <a:off x="5210175" y="6048375"/>
            <a:ext cx="10398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000066"/>
                </a:solidFill>
                <a:ea typeface="华文楷体" pitchFamily="2" charset="-122"/>
              </a:rPr>
              <a:t>...</a:t>
            </a:r>
          </a:p>
        </p:txBody>
      </p:sp>
      <p:sp>
        <p:nvSpPr>
          <p:cNvPr id="520220" name="AutoShape 28"/>
          <p:cNvSpPr>
            <a:spLocks noChangeArrowheads="1"/>
          </p:cNvSpPr>
          <p:nvPr/>
        </p:nvSpPr>
        <p:spPr bwMode="auto">
          <a:xfrm rot="16200000">
            <a:off x="7257257" y="653256"/>
            <a:ext cx="817562" cy="2460625"/>
          </a:xfrm>
          <a:prstGeom prst="upArrowCallout">
            <a:avLst>
              <a:gd name="adj1" fmla="val 16509"/>
              <a:gd name="adj2" fmla="val 19519"/>
              <a:gd name="adj3" fmla="val 25234"/>
              <a:gd name="adj4" fmla="val 86389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36471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175">
            <a:solidFill>
              <a:srgbClr val="51A1D3"/>
            </a:solidFill>
            <a:miter lim="800000"/>
            <a:headEnd/>
            <a:tailEnd/>
          </a:ln>
          <a:effectLst>
            <a:prstShdw prst="shdw17" dist="17961" dir="2700000">
              <a:srgbClr val="51A1D3">
                <a:gamma/>
                <a:shade val="60000"/>
                <a:invGamma/>
              </a:srgbClr>
            </a:prstShdw>
          </a:effectLst>
        </p:spPr>
        <p:txBody>
          <a:bodyPr vert="eaVert" lIns="90000" tIns="46800" rIns="90000" bIns="46800" anchor="ctr"/>
          <a:lstStyle/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进行基于上下文环境的设计；</a:t>
            </a:r>
          </a:p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进行设计更改影响分析；</a:t>
            </a:r>
          </a:p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和其它专业开展协同设计工作；</a:t>
            </a:r>
          </a:p>
        </p:txBody>
      </p:sp>
      <p:sp>
        <p:nvSpPr>
          <p:cNvPr id="520221" name="AutoShape 29"/>
          <p:cNvSpPr>
            <a:spLocks noChangeArrowheads="1"/>
          </p:cNvSpPr>
          <p:nvPr/>
        </p:nvSpPr>
        <p:spPr bwMode="auto">
          <a:xfrm rot="16200000">
            <a:off x="7258845" y="1589881"/>
            <a:ext cx="817562" cy="2460625"/>
          </a:xfrm>
          <a:prstGeom prst="upArrowCallout">
            <a:avLst>
              <a:gd name="adj1" fmla="val 16509"/>
              <a:gd name="adj2" fmla="val 19519"/>
              <a:gd name="adj3" fmla="val 25234"/>
              <a:gd name="adj4" fmla="val 86389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36471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175">
            <a:solidFill>
              <a:srgbClr val="51A1D3"/>
            </a:solidFill>
            <a:miter lim="800000"/>
            <a:headEnd/>
            <a:tailEnd/>
          </a:ln>
          <a:effectLst>
            <a:prstShdw prst="shdw17" dist="17961" dir="2700000">
              <a:srgbClr val="51A1D3">
                <a:gamma/>
                <a:shade val="60000"/>
                <a:invGamma/>
              </a:srgbClr>
            </a:prstShdw>
          </a:effectLst>
        </p:spPr>
        <p:txBody>
          <a:bodyPr vert="eaVert" lIns="90000" tIns="46800" rIns="90000" bIns="46800" anchor="ctr"/>
          <a:lstStyle/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进行产品可制造性、可装配性、可维修性、可操作性等验证工作；</a:t>
            </a:r>
          </a:p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开展设计评审；</a:t>
            </a:r>
          </a:p>
        </p:txBody>
      </p:sp>
      <p:sp>
        <p:nvSpPr>
          <p:cNvPr id="520222" name="AutoShape 30"/>
          <p:cNvSpPr>
            <a:spLocks noChangeArrowheads="1"/>
          </p:cNvSpPr>
          <p:nvPr/>
        </p:nvSpPr>
        <p:spPr bwMode="auto">
          <a:xfrm rot="16200000">
            <a:off x="7258844" y="2486819"/>
            <a:ext cx="817563" cy="2460625"/>
          </a:xfrm>
          <a:prstGeom prst="upArrowCallout">
            <a:avLst>
              <a:gd name="adj1" fmla="val 16509"/>
              <a:gd name="adj2" fmla="val 19519"/>
              <a:gd name="adj3" fmla="val 25234"/>
              <a:gd name="adj4" fmla="val 86389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36471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175">
            <a:solidFill>
              <a:srgbClr val="51A1D3"/>
            </a:solidFill>
            <a:miter lim="800000"/>
            <a:headEnd/>
            <a:tailEnd/>
          </a:ln>
          <a:effectLst>
            <a:prstShdw prst="shdw17" dist="17961" dir="2700000">
              <a:srgbClr val="51A1D3">
                <a:gamma/>
                <a:shade val="60000"/>
                <a:invGamma/>
              </a:srgbClr>
            </a:prstShdw>
          </a:effectLst>
        </p:spPr>
        <p:txBody>
          <a:bodyPr vert="eaVert" lIns="90000" tIns="46800" rIns="90000" bIns="46800" anchor="ctr"/>
          <a:lstStyle/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查看</a:t>
            </a:r>
            <a:r>
              <a:rPr lang="en-US" altLang="zh-CN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DMU</a:t>
            </a: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上标准的三维尺寸、公差等信息；</a:t>
            </a:r>
          </a:p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利用</a:t>
            </a:r>
            <a:r>
              <a:rPr lang="en-US" altLang="zh-CN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DMU</a:t>
            </a: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进行产品装配工艺规划及模拟仿真等工作；</a:t>
            </a:r>
          </a:p>
        </p:txBody>
      </p:sp>
      <p:sp>
        <p:nvSpPr>
          <p:cNvPr id="520223" name="AutoShape 31"/>
          <p:cNvSpPr>
            <a:spLocks noChangeArrowheads="1"/>
          </p:cNvSpPr>
          <p:nvPr/>
        </p:nvSpPr>
        <p:spPr bwMode="auto">
          <a:xfrm rot="16200000">
            <a:off x="7266782" y="3447256"/>
            <a:ext cx="817562" cy="2460625"/>
          </a:xfrm>
          <a:prstGeom prst="upArrowCallout">
            <a:avLst>
              <a:gd name="adj1" fmla="val 16509"/>
              <a:gd name="adj2" fmla="val 19519"/>
              <a:gd name="adj3" fmla="val 25234"/>
              <a:gd name="adj4" fmla="val 86389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36471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175">
            <a:solidFill>
              <a:srgbClr val="51A1D3"/>
            </a:solidFill>
            <a:miter lim="800000"/>
            <a:headEnd/>
            <a:tailEnd/>
          </a:ln>
          <a:effectLst>
            <a:prstShdw prst="shdw17" dist="17961" dir="2700000">
              <a:srgbClr val="51A1D3">
                <a:gamma/>
                <a:shade val="60000"/>
                <a:invGamma/>
              </a:srgbClr>
            </a:prstShdw>
          </a:effectLst>
        </p:spPr>
        <p:txBody>
          <a:bodyPr vert="eaVert" lIns="90000" tIns="46800" rIns="90000" bIns="46800" anchor="ctr"/>
          <a:lstStyle/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制造</a:t>
            </a:r>
            <a:r>
              <a:rPr lang="en-US" altLang="zh-CN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3D</a:t>
            </a: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技术插图；</a:t>
            </a:r>
          </a:p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进行产品虚拟维修，构建虚拟训练环境；</a:t>
            </a:r>
          </a:p>
        </p:txBody>
      </p:sp>
      <p:sp>
        <p:nvSpPr>
          <p:cNvPr id="520224" name="AutoShape 32"/>
          <p:cNvSpPr>
            <a:spLocks noChangeArrowheads="1"/>
          </p:cNvSpPr>
          <p:nvPr/>
        </p:nvSpPr>
        <p:spPr bwMode="auto">
          <a:xfrm rot="16200000">
            <a:off x="7273132" y="4383881"/>
            <a:ext cx="817562" cy="2460625"/>
          </a:xfrm>
          <a:prstGeom prst="upArrowCallout">
            <a:avLst>
              <a:gd name="adj1" fmla="val 16509"/>
              <a:gd name="adj2" fmla="val 19519"/>
              <a:gd name="adj3" fmla="val 25234"/>
              <a:gd name="adj4" fmla="val 86389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36471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175">
            <a:solidFill>
              <a:srgbClr val="51A1D3"/>
            </a:solidFill>
            <a:miter lim="800000"/>
            <a:headEnd/>
            <a:tailEnd/>
          </a:ln>
          <a:effectLst>
            <a:prstShdw prst="shdw17" dist="17961" dir="2700000">
              <a:srgbClr val="51A1D3">
                <a:gamma/>
                <a:shade val="60000"/>
                <a:invGamma/>
              </a:srgbClr>
            </a:prstShdw>
          </a:effectLst>
        </p:spPr>
        <p:txBody>
          <a:bodyPr vert="eaVert" lIns="90000" tIns="46800" rIns="90000" bIns="46800" anchor="ctr"/>
          <a:lstStyle/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进行虚拟操作体验；</a:t>
            </a:r>
          </a:p>
          <a:p>
            <a:pPr marL="92075" indent="-92075" eaLnBrk="0" hangingPunct="0">
              <a:buFontTx/>
              <a:buChar char="•"/>
            </a:pPr>
            <a:r>
              <a:rPr lang="zh-CN" altLang="en-US" sz="1000" b="1">
                <a:solidFill>
                  <a:srgbClr val="0000CC"/>
                </a:solidFill>
                <a:latin typeface="Times New Roman" pitchFamily="18" charset="0"/>
                <a:ea typeface="华文楷体" pitchFamily="2" charset="-122"/>
              </a:rPr>
              <a:t>指导产品日常的维修维护；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管理关键能力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2800" i="1" dirty="0" smtClean="0">
                <a:latin typeface="黑体" pitchFamily="49" charset="-122"/>
                <a:ea typeface="黑体" pitchFamily="49" charset="-122"/>
              </a:rPr>
              <a:t>满足各角色业务需要的</a:t>
            </a:r>
            <a:r>
              <a:rPr lang="en-US" altLang="zh-CN" sz="2800" i="1" dirty="0" err="1" smtClean="0">
                <a:latin typeface="黑体" pitchFamily="49" charset="-122"/>
                <a:ea typeface="黑体" pitchFamily="49" charset="-122"/>
              </a:rPr>
              <a:t>cDMU</a:t>
            </a:r>
            <a:endParaRPr lang="zh-CN" altLang="en-US" sz="2800" i="1" dirty="0" smtClean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管理的应用领域示例</a:t>
            </a:r>
          </a:p>
        </p:txBody>
      </p:sp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404813" y="1338263"/>
            <a:ext cx="4157662" cy="2681287"/>
            <a:chOff x="971600" y="1772815"/>
            <a:chExt cx="6707459" cy="4709633"/>
          </a:xfrm>
        </p:grpSpPr>
        <p:pic>
          <p:nvPicPr>
            <p:cNvPr id="36877" name="图片 12" descr="1-1.jpg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971600" y="1772815"/>
              <a:ext cx="6707459" cy="470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8" name="矩形 14"/>
            <p:cNvSpPr>
              <a:spLocks noChangeArrowheads="1"/>
            </p:cNvSpPr>
            <p:nvPr/>
          </p:nvSpPr>
          <p:spPr bwMode="auto">
            <a:xfrm>
              <a:off x="2843808" y="2564904"/>
              <a:ext cx="216024" cy="144016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0" hangingPunct="0">
                <a:spcBef>
                  <a:spcPct val="50000"/>
                </a:spcBef>
              </a:pPr>
              <a:endParaRPr lang="zh-CN" altLang="en-US" sz="3200">
                <a:solidFill>
                  <a:schemeClr val="bg1"/>
                </a:solidFill>
                <a:ea typeface="MS PGothic" pitchFamily="34" charset="-128"/>
              </a:endParaRPr>
            </a:p>
          </p:txBody>
        </p:sp>
      </p:grp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876800" y="1917700"/>
            <a:ext cx="4019550" cy="2549525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  <p:pic>
        <p:nvPicPr>
          <p:cNvPr id="36870" name="图片 9" descr="5-4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606550" y="4495800"/>
            <a:ext cx="3151188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弧形 23"/>
          <p:cNvSpPr/>
          <p:nvPr/>
        </p:nvSpPr>
        <p:spPr>
          <a:xfrm rot="20094627">
            <a:off x="3876675" y="1647825"/>
            <a:ext cx="1400175" cy="1619250"/>
          </a:xfrm>
          <a:prstGeom prst="arc">
            <a:avLst>
              <a:gd name="adj1" fmla="val 17391974"/>
              <a:gd name="adj2" fmla="val 1316015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rot="4296624">
            <a:off x="3943350" y="3581401"/>
            <a:ext cx="1400175" cy="1619250"/>
          </a:xfrm>
          <a:prstGeom prst="arc">
            <a:avLst>
              <a:gd name="adj1" fmla="val 17391974"/>
              <a:gd name="adj2" fmla="val 1316015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873" name="Subtitle 3"/>
          <p:cNvSpPr txBox="1">
            <a:spLocks/>
          </p:cNvSpPr>
          <p:nvPr/>
        </p:nvSpPr>
        <p:spPr bwMode="auto">
          <a:xfrm>
            <a:off x="134754" y="826368"/>
            <a:ext cx="8696325" cy="339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230188" indent="-230188">
              <a:spcBef>
                <a:spcPts val="1800"/>
              </a:spcBef>
              <a:buFont typeface="Wingdings" pitchFamily="2" charset="2"/>
              <a:buChar char="ü"/>
            </a:pPr>
            <a:r>
              <a:rPr lang="en-US" altLang="zh-CN" sz="2200" dirty="0" smtClean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 </a:t>
            </a:r>
            <a:r>
              <a:rPr lang="zh-CN" altLang="en-US" sz="2200" dirty="0" smtClean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基于单一</a:t>
            </a:r>
            <a:r>
              <a:rPr lang="en-US" altLang="zh-CN" sz="2200" dirty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DMU</a:t>
            </a:r>
            <a:r>
              <a:rPr lang="zh-CN" altLang="en-US" sz="2200" dirty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协同</a:t>
            </a:r>
            <a:r>
              <a:rPr lang="zh-CN" altLang="en-US" sz="2200" dirty="0" smtClean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设计 （</a:t>
            </a:r>
            <a:r>
              <a:rPr lang="en-US" altLang="zh-CN" sz="2200" dirty="0" smtClean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IDEAL</a:t>
            </a:r>
            <a:r>
              <a:rPr lang="zh-CN" altLang="en-US" sz="2200" dirty="0" smtClean="0">
                <a:latin typeface="Calibri" pitchFamily="34" charset="0"/>
                <a:ea typeface="微软雅黑" pitchFamily="34" charset="-122"/>
                <a:cs typeface="Calibri" pitchFamily="34" charset="0"/>
                <a:sym typeface="Wingdings" pitchFamily="2" charset="2"/>
              </a:rPr>
              <a:t>平台应用示意）</a:t>
            </a:r>
            <a:endParaRPr lang="en-US" altLang="zh-CN" sz="2200" dirty="0"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66700" y="4095750"/>
            <a:ext cx="416242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上飞院人员从</a:t>
            </a:r>
            <a:r>
              <a:rPr lang="en-US" altLang="zh-CN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C919 DMU</a:t>
            </a: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中过滤设计上下文环境，并共享给供应商</a:t>
            </a:r>
            <a:endParaRPr lang="zh-CN" altLang="en-GB" sz="1400" b="1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762625" y="4400550"/>
            <a:ext cx="306705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供应商人员通过</a:t>
            </a:r>
            <a:r>
              <a:rPr lang="en-US" altLang="zh-CN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IDEAL</a:t>
            </a: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提供的协同门户获取到</a:t>
            </a:r>
            <a:r>
              <a:rPr lang="en-US" altLang="zh-CN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DMU</a:t>
            </a: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设计上下文环境</a:t>
            </a:r>
            <a:endParaRPr lang="zh-CN" altLang="en-GB" sz="1400" b="1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695825" y="5876925"/>
            <a:ext cx="306705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供应商人员在</a:t>
            </a:r>
            <a:r>
              <a:rPr lang="en-US" altLang="zh-CN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CAD</a:t>
            </a: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中基于</a:t>
            </a:r>
            <a:r>
              <a:rPr lang="en-US" altLang="zh-CN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DMU</a:t>
            </a:r>
            <a:r>
              <a:rPr lang="zh-CN" altLang="en-US" sz="14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设计上下文环境开展设计工作</a:t>
            </a:r>
            <a:endParaRPr lang="zh-CN" altLang="en-GB" sz="1400" b="1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</p:txBody>
      </p:sp>
      <p:pic>
        <p:nvPicPr>
          <p:cNvPr id="36880" name="Picture 16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25413" y="2230438"/>
            <a:ext cx="3176587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6"/>
          <p:cNvSpPr txBox="1">
            <a:spLocks noChangeArrowheads="1"/>
          </p:cNvSpPr>
          <p:nvPr/>
        </p:nvSpPr>
        <p:spPr bwMode="auto">
          <a:xfrm>
            <a:off x="215900" y="128290"/>
            <a:ext cx="761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kumimoji="1" lang="zh-CN" altLang="en-US" sz="2400" b="1" dirty="0" smtClean="0">
              <a:ea typeface="黑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9042" y="796435"/>
            <a:ext cx="8524875" cy="4359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eaLnBrk="0" hangingPunct="0">
              <a:buFont typeface="Wingdings" pitchFamily="2" charset="2"/>
              <a:buChar char="ü"/>
              <a:defRPr/>
            </a:pPr>
            <a:r>
              <a:rPr lang="en-US" altLang="zh-CN" sz="2200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  DMU</a:t>
            </a:r>
            <a:r>
              <a:rPr lang="zh-CN" altLang="en-US" sz="220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干涉（</a:t>
            </a:r>
            <a:r>
              <a:rPr lang="en-US" altLang="zh-CN" sz="220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DMU Trouble</a:t>
            </a:r>
            <a:r>
              <a:rPr lang="zh-CN" altLang="en-US" sz="2200" dirty="0">
                <a:latin typeface="Calibri" pitchFamily="34" charset="0"/>
                <a:ea typeface="微软雅黑" pitchFamily="34" charset="-122"/>
                <a:cs typeface="Calibri" pitchFamily="34" charset="0"/>
              </a:rPr>
              <a:t>）管理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9075" y="1358900"/>
            <a:ext cx="880110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管理的应用领域示例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cDMU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管理的应用领域示例</a:t>
            </a:r>
            <a:endParaRPr lang="en-US" altLang="zh-CN" sz="2000" b="1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5"/>
          </p:nvPr>
        </p:nvSpPr>
        <p:spPr>
          <a:xfrm>
            <a:off x="215590" y="867236"/>
            <a:ext cx="8695944" cy="33832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3D</a:t>
            </a:r>
            <a:r>
              <a:rPr lang="zh-CN" altLang="en-US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可视化环境下的</a:t>
            </a:r>
            <a:r>
              <a:rPr lang="en-US" altLang="zh-CN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MBOM</a:t>
            </a:r>
            <a:r>
              <a:rPr lang="zh-CN" altLang="en-US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重构和管理（实现</a:t>
            </a:r>
            <a:r>
              <a:rPr lang="en-US" altLang="zh-CN" dirty="0" err="1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mDMU</a:t>
            </a:r>
            <a:r>
              <a:rPr lang="zh-CN" altLang="en-US" sz="2400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）</a:t>
            </a:r>
            <a:r>
              <a:rPr lang="zh-CN" altLang="en-US" sz="2400" b="1" dirty="0" smtClean="0">
                <a:latin typeface="Calibri" pitchFamily="34" charset="0"/>
                <a:ea typeface="微软雅黑" pitchFamily="34" charset="-122"/>
                <a:cs typeface="Calibri" pitchFamily="34" charset="0"/>
              </a:rPr>
              <a:t> </a:t>
            </a:r>
            <a:endParaRPr lang="zh-CN" altLang="en-US" dirty="0"/>
          </a:p>
        </p:txBody>
      </p:sp>
      <p:pic>
        <p:nvPicPr>
          <p:cNvPr id="45059" name="Picture 9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1450" y="1514475"/>
            <a:ext cx="873442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0" name="圆角矩形标注 6"/>
          <p:cNvSpPr>
            <a:spLocks noChangeArrowheads="1"/>
          </p:cNvSpPr>
          <p:nvPr/>
        </p:nvSpPr>
        <p:spPr bwMode="auto">
          <a:xfrm>
            <a:off x="1524000" y="3581400"/>
            <a:ext cx="2895600" cy="1219200"/>
          </a:xfrm>
          <a:prstGeom prst="wedgeRoundRectCallout">
            <a:avLst>
              <a:gd name="adj1" fmla="val 73958"/>
              <a:gd name="adj2" fmla="val -143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50000">
                <a:srgbClr val="FFFFEB"/>
              </a:gs>
              <a:gs pos="100000">
                <a:srgbClr val="FFFF99"/>
              </a:gs>
            </a:gsLst>
            <a:lin ang="5400000" scaled="1"/>
          </a:gradFill>
          <a:ln w="3175" algn="ctr">
            <a:solidFill>
              <a:srgbClr val="009900"/>
            </a:solidFill>
            <a:miter lim="800000"/>
            <a:headEnd/>
            <a:tailEnd/>
          </a:ln>
          <a:effectLst>
            <a:prstShdw prst="shdw17" dist="17961" dir="2700000">
              <a:srgbClr val="005C00"/>
            </a:prstShdw>
          </a:effectLst>
        </p:spPr>
        <p:txBody>
          <a:bodyPr lIns="18000" tIns="46800" rIns="18000" bIns="10800" anchor="ctr"/>
          <a:lstStyle/>
          <a:p>
            <a:r>
              <a:rPr lang="en-US" altLang="zh-CN" sz="1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PLM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en-US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三维可视化环境下的</a:t>
            </a:r>
            <a:r>
              <a:rPr lang="en-US" altLang="zh-CN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EBOM</a:t>
            </a:r>
            <a:r>
              <a:rPr lang="en-US" altLang="zh-CN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MBOM</a:t>
            </a:r>
            <a:r>
              <a:rPr lang="zh-CN" altLang="en-US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重构和管理功能，使得用户能够直观地完成</a:t>
            </a:r>
            <a:r>
              <a:rPr lang="en-US" altLang="zh-CN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MBOM</a:t>
            </a:r>
            <a:r>
              <a:rPr lang="zh-CN" altLang="en-US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重构和管理工作</a:t>
            </a:r>
            <a:r>
              <a:rPr lang="zh-CN" altLang="en-US" sz="1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cDMU</a:t>
            </a:r>
            <a:r>
              <a:rPr lang="zh-CN" altLang="en-US" dirty="0" smtClean="0"/>
              <a:t>的构建</a:t>
            </a:r>
            <a:endParaRPr lang="zh-CN" altLang="en-US" dirty="0"/>
          </a:p>
        </p:txBody>
      </p:sp>
      <p:sp>
        <p:nvSpPr>
          <p:cNvPr id="140" name="Content Placeholder 2"/>
          <p:cNvSpPr>
            <a:spLocks noGrp="1"/>
          </p:cNvSpPr>
          <p:nvPr>
            <p:ph idx="1"/>
          </p:nvPr>
        </p:nvSpPr>
        <p:spPr bwMode="auto">
          <a:xfrm>
            <a:off x="341313" y="1544638"/>
            <a:ext cx="8445500" cy="502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是一个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企业级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的、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不断完善和成熟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的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系统工程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数据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以准确的构型和数据为基础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组织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业务与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的共同参与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流程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提供持续性的流程和规范建设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成熟度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基于流程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规范 </a:t>
            </a:r>
            <a:r>
              <a:rPr lang="en-US" altLang="zh-CN" noProof="0" dirty="0" smtClean="0">
                <a:solidFill>
                  <a:sysClr val="windowText" lastClr="000000"/>
                </a:solidFill>
              </a:rPr>
              <a:t>—&gt;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自动化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智能化的逐步过渡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41" name="Group 230"/>
          <p:cNvGrpSpPr>
            <a:grpSpLocks/>
          </p:cNvGrpSpPr>
          <p:nvPr/>
        </p:nvGrpSpPr>
        <p:grpSpPr bwMode="auto">
          <a:xfrm>
            <a:off x="3928110" y="1928041"/>
            <a:ext cx="2407376" cy="1193981"/>
            <a:chOff x="4296" y="2240"/>
            <a:chExt cx="1520" cy="600"/>
          </a:xfrm>
        </p:grpSpPr>
        <p:grpSp>
          <p:nvGrpSpPr>
            <p:cNvPr id="142" name="Group 231"/>
            <p:cNvGrpSpPr>
              <a:grpSpLocks/>
            </p:cNvGrpSpPr>
            <p:nvPr/>
          </p:nvGrpSpPr>
          <p:grpSpPr bwMode="auto">
            <a:xfrm>
              <a:off x="4417" y="2602"/>
              <a:ext cx="309" cy="216"/>
              <a:chOff x="1151" y="1622"/>
              <a:chExt cx="580" cy="586"/>
            </a:xfrm>
          </p:grpSpPr>
          <p:grpSp>
            <p:nvGrpSpPr>
              <p:cNvPr id="211" name="Group 232"/>
              <p:cNvGrpSpPr>
                <a:grpSpLocks noChangeAspect="1"/>
              </p:cNvGrpSpPr>
              <p:nvPr/>
            </p:nvGrpSpPr>
            <p:grpSpPr bwMode="auto">
              <a:xfrm>
                <a:off x="1151" y="1725"/>
                <a:ext cx="259" cy="391"/>
                <a:chOff x="668" y="233"/>
                <a:chExt cx="375" cy="667"/>
              </a:xfrm>
            </p:grpSpPr>
            <p:sp>
              <p:nvSpPr>
                <p:cNvPr id="233" name="Oval 233"/>
                <p:cNvSpPr>
                  <a:spLocks noChangeAspect="1" noChangeArrowheads="1"/>
                </p:cNvSpPr>
                <p:nvPr/>
              </p:nvSpPr>
              <p:spPr bwMode="auto">
                <a:xfrm>
                  <a:off x="742" y="233"/>
                  <a:ext cx="232" cy="232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234" name="Group 234"/>
                <p:cNvGrpSpPr>
                  <a:grpSpLocks noChangeAspect="1"/>
                </p:cNvGrpSpPr>
                <p:nvPr/>
              </p:nvGrpSpPr>
              <p:grpSpPr bwMode="auto">
                <a:xfrm>
                  <a:off x="668" y="487"/>
                  <a:ext cx="375" cy="413"/>
                  <a:chOff x="668" y="487"/>
                  <a:chExt cx="375" cy="413"/>
                </a:xfrm>
              </p:grpSpPr>
              <p:sp>
                <p:nvSpPr>
                  <p:cNvPr id="235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9" y="488"/>
                    <a:ext cx="249" cy="119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36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565"/>
                    <a:ext cx="375" cy="335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37" name="Oval 2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487"/>
                    <a:ext cx="133" cy="15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38" name="Oval 2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04" y="487"/>
                    <a:ext cx="139" cy="150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212" name="Group 239"/>
              <p:cNvGrpSpPr>
                <a:grpSpLocks noChangeAspect="1"/>
              </p:cNvGrpSpPr>
              <p:nvPr/>
            </p:nvGrpSpPr>
            <p:grpSpPr bwMode="auto">
              <a:xfrm>
                <a:off x="1290" y="1622"/>
                <a:ext cx="259" cy="391"/>
                <a:chOff x="668" y="233"/>
                <a:chExt cx="375" cy="667"/>
              </a:xfrm>
            </p:grpSpPr>
            <p:sp>
              <p:nvSpPr>
                <p:cNvPr id="227" name="Oval 240"/>
                <p:cNvSpPr>
                  <a:spLocks noChangeAspect="1" noChangeArrowheads="1"/>
                </p:cNvSpPr>
                <p:nvPr/>
              </p:nvSpPr>
              <p:spPr bwMode="auto">
                <a:xfrm>
                  <a:off x="742" y="233"/>
                  <a:ext cx="232" cy="232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228" name="Group 241"/>
                <p:cNvGrpSpPr>
                  <a:grpSpLocks noChangeAspect="1"/>
                </p:cNvGrpSpPr>
                <p:nvPr/>
              </p:nvGrpSpPr>
              <p:grpSpPr bwMode="auto">
                <a:xfrm>
                  <a:off x="668" y="487"/>
                  <a:ext cx="375" cy="413"/>
                  <a:chOff x="668" y="487"/>
                  <a:chExt cx="375" cy="413"/>
                </a:xfrm>
              </p:grpSpPr>
              <p:sp>
                <p:nvSpPr>
                  <p:cNvPr id="229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9" y="488"/>
                    <a:ext cx="249" cy="119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30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565"/>
                    <a:ext cx="375" cy="335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31" name="Oval 2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487"/>
                    <a:ext cx="133" cy="15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32" name="Oval 2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04" y="487"/>
                    <a:ext cx="139" cy="150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213" name="Group 246"/>
              <p:cNvGrpSpPr>
                <a:grpSpLocks noChangeAspect="1"/>
              </p:cNvGrpSpPr>
              <p:nvPr/>
            </p:nvGrpSpPr>
            <p:grpSpPr bwMode="auto">
              <a:xfrm>
                <a:off x="1472" y="1722"/>
                <a:ext cx="259" cy="391"/>
                <a:chOff x="668" y="233"/>
                <a:chExt cx="375" cy="667"/>
              </a:xfrm>
            </p:grpSpPr>
            <p:sp>
              <p:nvSpPr>
                <p:cNvPr id="221" name="Oval 247"/>
                <p:cNvSpPr>
                  <a:spLocks noChangeAspect="1" noChangeArrowheads="1"/>
                </p:cNvSpPr>
                <p:nvPr/>
              </p:nvSpPr>
              <p:spPr bwMode="auto">
                <a:xfrm>
                  <a:off x="742" y="233"/>
                  <a:ext cx="232" cy="232"/>
                </a:xfrm>
                <a:prstGeom prst="ellipse">
                  <a:avLst/>
                </a:prstGeom>
                <a:solidFill>
                  <a:srgbClr val="6666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222" name="Group 248"/>
                <p:cNvGrpSpPr>
                  <a:grpSpLocks noChangeAspect="1"/>
                </p:cNvGrpSpPr>
                <p:nvPr/>
              </p:nvGrpSpPr>
              <p:grpSpPr bwMode="auto">
                <a:xfrm>
                  <a:off x="668" y="487"/>
                  <a:ext cx="375" cy="413"/>
                  <a:chOff x="668" y="487"/>
                  <a:chExt cx="375" cy="413"/>
                </a:xfrm>
              </p:grpSpPr>
              <p:sp>
                <p:nvSpPr>
                  <p:cNvPr id="223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9" y="488"/>
                    <a:ext cx="249" cy="119"/>
                  </a:xfrm>
                  <a:prstGeom prst="rect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24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565"/>
                    <a:ext cx="375" cy="335"/>
                  </a:xfrm>
                  <a:prstGeom prst="rect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25" name="Oval 2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487"/>
                    <a:ext cx="133" cy="156"/>
                  </a:xfrm>
                  <a:prstGeom prst="ellipse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26" name="Oval 2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04" y="487"/>
                    <a:ext cx="139" cy="150"/>
                  </a:xfrm>
                  <a:prstGeom prst="ellipse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214" name="Group 253"/>
              <p:cNvGrpSpPr>
                <a:grpSpLocks noChangeAspect="1"/>
              </p:cNvGrpSpPr>
              <p:nvPr/>
            </p:nvGrpSpPr>
            <p:grpSpPr bwMode="auto">
              <a:xfrm>
                <a:off x="1284" y="1832"/>
                <a:ext cx="247" cy="376"/>
                <a:chOff x="433" y="361"/>
                <a:chExt cx="362" cy="646"/>
              </a:xfrm>
            </p:grpSpPr>
            <p:grpSp>
              <p:nvGrpSpPr>
                <p:cNvPr id="215" name="Group 254"/>
                <p:cNvGrpSpPr>
                  <a:grpSpLocks noChangeAspect="1"/>
                </p:cNvGrpSpPr>
                <p:nvPr/>
              </p:nvGrpSpPr>
              <p:grpSpPr bwMode="auto">
                <a:xfrm>
                  <a:off x="433" y="607"/>
                  <a:ext cx="362" cy="400"/>
                  <a:chOff x="433" y="607"/>
                  <a:chExt cx="362" cy="400"/>
                </a:xfrm>
              </p:grpSpPr>
              <p:sp>
                <p:nvSpPr>
                  <p:cNvPr id="217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2" y="607"/>
                    <a:ext cx="240" cy="115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18" name="Rectangle 2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81"/>
                    <a:ext cx="362" cy="32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19" name="Oval 2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07"/>
                    <a:ext cx="128" cy="15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20" name="Oval 2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" y="607"/>
                    <a:ext cx="134" cy="145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  <p:sp>
              <p:nvSpPr>
                <p:cNvPr id="216" name="Oval 2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4" y="361"/>
                  <a:ext cx="223" cy="22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43" name="Group 260"/>
            <p:cNvGrpSpPr>
              <a:grpSpLocks/>
            </p:cNvGrpSpPr>
            <p:nvPr/>
          </p:nvGrpSpPr>
          <p:grpSpPr bwMode="auto">
            <a:xfrm>
              <a:off x="4908" y="2625"/>
              <a:ext cx="330" cy="206"/>
              <a:chOff x="1173" y="2798"/>
              <a:chExt cx="617" cy="556"/>
            </a:xfrm>
          </p:grpSpPr>
          <p:grpSp>
            <p:nvGrpSpPr>
              <p:cNvPr id="183" name="Group 261"/>
              <p:cNvGrpSpPr>
                <a:grpSpLocks noChangeAspect="1"/>
              </p:cNvGrpSpPr>
              <p:nvPr/>
            </p:nvGrpSpPr>
            <p:grpSpPr bwMode="auto">
              <a:xfrm>
                <a:off x="1431" y="2798"/>
                <a:ext cx="250" cy="376"/>
                <a:chOff x="938" y="361"/>
                <a:chExt cx="363" cy="646"/>
              </a:xfrm>
            </p:grpSpPr>
            <p:sp>
              <p:nvSpPr>
                <p:cNvPr id="205" name="Oval 262"/>
                <p:cNvSpPr>
                  <a:spLocks noChangeAspect="1" noChangeArrowheads="1"/>
                </p:cNvSpPr>
                <p:nvPr/>
              </p:nvSpPr>
              <p:spPr bwMode="auto">
                <a:xfrm>
                  <a:off x="1009" y="361"/>
                  <a:ext cx="224" cy="225"/>
                </a:xfrm>
                <a:prstGeom prst="ellipse">
                  <a:avLst/>
                </a:prstGeom>
                <a:solidFill>
                  <a:srgbClr val="CBE62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206" name="Group 263"/>
                <p:cNvGrpSpPr>
                  <a:grpSpLocks noChangeAspect="1"/>
                </p:cNvGrpSpPr>
                <p:nvPr/>
              </p:nvGrpSpPr>
              <p:grpSpPr bwMode="auto">
                <a:xfrm>
                  <a:off x="938" y="607"/>
                  <a:ext cx="363" cy="400"/>
                  <a:chOff x="938" y="607"/>
                  <a:chExt cx="363" cy="400"/>
                </a:xfrm>
              </p:grpSpPr>
              <p:sp>
                <p:nvSpPr>
                  <p:cNvPr id="207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97" y="607"/>
                    <a:ext cx="241" cy="115"/>
                  </a:xfrm>
                  <a:prstGeom prst="rect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08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38" y="681"/>
                    <a:ext cx="363" cy="326"/>
                  </a:xfrm>
                  <a:prstGeom prst="rect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09" name="Oval 2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38" y="607"/>
                    <a:ext cx="129" cy="150"/>
                  </a:xfrm>
                  <a:prstGeom prst="ellipse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10" name="Oval 2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66" y="607"/>
                    <a:ext cx="135" cy="145"/>
                  </a:xfrm>
                  <a:prstGeom prst="ellipse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184" name="Group 268"/>
              <p:cNvGrpSpPr>
                <a:grpSpLocks noChangeAspect="1"/>
              </p:cNvGrpSpPr>
              <p:nvPr/>
            </p:nvGrpSpPr>
            <p:grpSpPr bwMode="auto">
              <a:xfrm>
                <a:off x="1173" y="2842"/>
                <a:ext cx="259" cy="391"/>
                <a:chOff x="668" y="233"/>
                <a:chExt cx="375" cy="667"/>
              </a:xfrm>
            </p:grpSpPr>
            <p:sp>
              <p:nvSpPr>
                <p:cNvPr id="199" name="Oval 269"/>
                <p:cNvSpPr>
                  <a:spLocks noChangeAspect="1" noChangeArrowheads="1"/>
                </p:cNvSpPr>
                <p:nvPr/>
              </p:nvSpPr>
              <p:spPr bwMode="auto">
                <a:xfrm>
                  <a:off x="742" y="233"/>
                  <a:ext cx="232" cy="232"/>
                </a:xfrm>
                <a:prstGeom prst="ellipse">
                  <a:avLst/>
                </a:prstGeom>
                <a:solidFill>
                  <a:srgbClr val="6666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200" name="Group 270"/>
                <p:cNvGrpSpPr>
                  <a:grpSpLocks noChangeAspect="1"/>
                </p:cNvGrpSpPr>
                <p:nvPr/>
              </p:nvGrpSpPr>
              <p:grpSpPr bwMode="auto">
                <a:xfrm>
                  <a:off x="668" y="487"/>
                  <a:ext cx="375" cy="413"/>
                  <a:chOff x="668" y="487"/>
                  <a:chExt cx="375" cy="413"/>
                </a:xfrm>
              </p:grpSpPr>
              <p:sp>
                <p:nvSpPr>
                  <p:cNvPr id="201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9" y="488"/>
                    <a:ext cx="249" cy="119"/>
                  </a:xfrm>
                  <a:prstGeom prst="rect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02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565"/>
                    <a:ext cx="375" cy="335"/>
                  </a:xfrm>
                  <a:prstGeom prst="rect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03" name="Oval 2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487"/>
                    <a:ext cx="133" cy="156"/>
                  </a:xfrm>
                  <a:prstGeom prst="ellipse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204" name="Oval 2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04" y="487"/>
                    <a:ext cx="139" cy="150"/>
                  </a:xfrm>
                  <a:prstGeom prst="ellipse">
                    <a:avLst/>
                  </a:prstGeom>
                  <a:solidFill>
                    <a:srgbClr val="6666FF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185" name="Group 275"/>
              <p:cNvGrpSpPr>
                <a:grpSpLocks noChangeAspect="1"/>
              </p:cNvGrpSpPr>
              <p:nvPr/>
            </p:nvGrpSpPr>
            <p:grpSpPr bwMode="auto">
              <a:xfrm>
                <a:off x="1543" y="2922"/>
                <a:ext cx="247" cy="376"/>
                <a:chOff x="433" y="361"/>
                <a:chExt cx="362" cy="646"/>
              </a:xfrm>
            </p:grpSpPr>
            <p:grpSp>
              <p:nvGrpSpPr>
                <p:cNvPr id="193" name="Group 276"/>
                <p:cNvGrpSpPr>
                  <a:grpSpLocks noChangeAspect="1"/>
                </p:cNvGrpSpPr>
                <p:nvPr/>
              </p:nvGrpSpPr>
              <p:grpSpPr bwMode="auto">
                <a:xfrm>
                  <a:off x="433" y="607"/>
                  <a:ext cx="362" cy="400"/>
                  <a:chOff x="433" y="607"/>
                  <a:chExt cx="362" cy="400"/>
                </a:xfrm>
              </p:grpSpPr>
              <p:sp>
                <p:nvSpPr>
                  <p:cNvPr id="195" name="Rectangle 2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2" y="607"/>
                    <a:ext cx="240" cy="115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96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81"/>
                    <a:ext cx="362" cy="32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97" name="Oval 2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07"/>
                    <a:ext cx="128" cy="15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98" name="Oval 2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" y="607"/>
                    <a:ext cx="134" cy="145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  <p:sp>
              <p:nvSpPr>
                <p:cNvPr id="194" name="Oval 281"/>
                <p:cNvSpPr>
                  <a:spLocks noChangeAspect="1" noChangeArrowheads="1"/>
                </p:cNvSpPr>
                <p:nvPr/>
              </p:nvSpPr>
              <p:spPr bwMode="auto">
                <a:xfrm>
                  <a:off x="504" y="361"/>
                  <a:ext cx="223" cy="22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186" name="Group 282"/>
              <p:cNvGrpSpPr>
                <a:grpSpLocks noChangeAspect="1"/>
              </p:cNvGrpSpPr>
              <p:nvPr/>
            </p:nvGrpSpPr>
            <p:grpSpPr bwMode="auto">
              <a:xfrm>
                <a:off x="1227" y="2978"/>
                <a:ext cx="250" cy="376"/>
                <a:chOff x="938" y="361"/>
                <a:chExt cx="363" cy="646"/>
              </a:xfrm>
            </p:grpSpPr>
            <p:sp>
              <p:nvSpPr>
                <p:cNvPr id="187" name="Oval 283"/>
                <p:cNvSpPr>
                  <a:spLocks noChangeAspect="1" noChangeArrowheads="1"/>
                </p:cNvSpPr>
                <p:nvPr/>
              </p:nvSpPr>
              <p:spPr bwMode="auto">
                <a:xfrm>
                  <a:off x="1009" y="361"/>
                  <a:ext cx="224" cy="225"/>
                </a:xfrm>
                <a:prstGeom prst="ellipse">
                  <a:avLst/>
                </a:prstGeom>
                <a:solidFill>
                  <a:srgbClr val="CBE62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188" name="Group 284"/>
                <p:cNvGrpSpPr>
                  <a:grpSpLocks noChangeAspect="1"/>
                </p:cNvGrpSpPr>
                <p:nvPr/>
              </p:nvGrpSpPr>
              <p:grpSpPr bwMode="auto">
                <a:xfrm>
                  <a:off x="938" y="607"/>
                  <a:ext cx="363" cy="400"/>
                  <a:chOff x="938" y="607"/>
                  <a:chExt cx="363" cy="400"/>
                </a:xfrm>
              </p:grpSpPr>
              <p:sp>
                <p:nvSpPr>
                  <p:cNvPr id="189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97" y="607"/>
                    <a:ext cx="241" cy="115"/>
                  </a:xfrm>
                  <a:prstGeom prst="rect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90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38" y="681"/>
                    <a:ext cx="363" cy="326"/>
                  </a:xfrm>
                  <a:prstGeom prst="rect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91" name="Oval 2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38" y="607"/>
                    <a:ext cx="129" cy="150"/>
                  </a:xfrm>
                  <a:prstGeom prst="ellipse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92" name="Oval 2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66" y="607"/>
                    <a:ext cx="135" cy="145"/>
                  </a:xfrm>
                  <a:prstGeom prst="ellipse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</p:grpSp>
        <p:grpSp>
          <p:nvGrpSpPr>
            <p:cNvPr id="144" name="Group 289"/>
            <p:cNvGrpSpPr>
              <a:grpSpLocks/>
            </p:cNvGrpSpPr>
            <p:nvPr/>
          </p:nvGrpSpPr>
          <p:grpSpPr bwMode="auto">
            <a:xfrm>
              <a:off x="5383" y="2614"/>
              <a:ext cx="302" cy="220"/>
              <a:chOff x="2819" y="491"/>
              <a:chExt cx="568" cy="594"/>
            </a:xfrm>
          </p:grpSpPr>
          <p:grpSp>
            <p:nvGrpSpPr>
              <p:cNvPr id="155" name="Group 290"/>
              <p:cNvGrpSpPr>
                <a:grpSpLocks noChangeAspect="1"/>
              </p:cNvGrpSpPr>
              <p:nvPr/>
            </p:nvGrpSpPr>
            <p:grpSpPr bwMode="auto">
              <a:xfrm>
                <a:off x="3003" y="491"/>
                <a:ext cx="250" cy="376"/>
                <a:chOff x="938" y="361"/>
                <a:chExt cx="363" cy="646"/>
              </a:xfrm>
            </p:grpSpPr>
            <p:sp>
              <p:nvSpPr>
                <p:cNvPr id="177" name="Oval 291"/>
                <p:cNvSpPr>
                  <a:spLocks noChangeAspect="1" noChangeArrowheads="1"/>
                </p:cNvSpPr>
                <p:nvPr/>
              </p:nvSpPr>
              <p:spPr bwMode="auto">
                <a:xfrm>
                  <a:off x="1009" y="361"/>
                  <a:ext cx="224" cy="225"/>
                </a:xfrm>
                <a:prstGeom prst="ellipse">
                  <a:avLst/>
                </a:prstGeom>
                <a:solidFill>
                  <a:srgbClr val="CBE62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178" name="Group 292"/>
                <p:cNvGrpSpPr>
                  <a:grpSpLocks noChangeAspect="1"/>
                </p:cNvGrpSpPr>
                <p:nvPr/>
              </p:nvGrpSpPr>
              <p:grpSpPr bwMode="auto">
                <a:xfrm>
                  <a:off x="938" y="607"/>
                  <a:ext cx="363" cy="400"/>
                  <a:chOff x="938" y="607"/>
                  <a:chExt cx="363" cy="400"/>
                </a:xfrm>
              </p:grpSpPr>
              <p:sp>
                <p:nvSpPr>
                  <p:cNvPr id="179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97" y="607"/>
                    <a:ext cx="241" cy="115"/>
                  </a:xfrm>
                  <a:prstGeom prst="rect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80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38" y="681"/>
                    <a:ext cx="363" cy="326"/>
                  </a:xfrm>
                  <a:prstGeom prst="rect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81" name="Oval 2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38" y="607"/>
                    <a:ext cx="129" cy="150"/>
                  </a:xfrm>
                  <a:prstGeom prst="ellipse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82" name="Oval 2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66" y="607"/>
                    <a:ext cx="135" cy="145"/>
                  </a:xfrm>
                  <a:prstGeom prst="ellipse">
                    <a:avLst/>
                  </a:prstGeom>
                  <a:solidFill>
                    <a:srgbClr val="CBE62D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156" name="Group 297"/>
              <p:cNvGrpSpPr>
                <a:grpSpLocks noChangeAspect="1"/>
              </p:cNvGrpSpPr>
              <p:nvPr/>
            </p:nvGrpSpPr>
            <p:grpSpPr bwMode="auto">
              <a:xfrm>
                <a:off x="3128" y="583"/>
                <a:ext cx="259" cy="391"/>
                <a:chOff x="668" y="233"/>
                <a:chExt cx="375" cy="667"/>
              </a:xfrm>
            </p:grpSpPr>
            <p:sp>
              <p:nvSpPr>
                <p:cNvPr id="171" name="Oval 298"/>
                <p:cNvSpPr>
                  <a:spLocks noChangeAspect="1" noChangeArrowheads="1"/>
                </p:cNvSpPr>
                <p:nvPr/>
              </p:nvSpPr>
              <p:spPr bwMode="auto">
                <a:xfrm>
                  <a:off x="742" y="233"/>
                  <a:ext cx="232" cy="232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  <p:grpSp>
              <p:nvGrpSpPr>
                <p:cNvPr id="172" name="Group 299"/>
                <p:cNvGrpSpPr>
                  <a:grpSpLocks noChangeAspect="1"/>
                </p:cNvGrpSpPr>
                <p:nvPr/>
              </p:nvGrpSpPr>
              <p:grpSpPr bwMode="auto">
                <a:xfrm>
                  <a:off x="668" y="487"/>
                  <a:ext cx="375" cy="413"/>
                  <a:chOff x="668" y="487"/>
                  <a:chExt cx="375" cy="413"/>
                </a:xfrm>
              </p:grpSpPr>
              <p:sp>
                <p:nvSpPr>
                  <p:cNvPr id="173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9" y="488"/>
                    <a:ext cx="249" cy="119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74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565"/>
                    <a:ext cx="375" cy="335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75" name="Oval 3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8" y="487"/>
                    <a:ext cx="133" cy="15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76" name="Oval 3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04" y="487"/>
                    <a:ext cx="139" cy="150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</p:grpSp>
          <p:grpSp>
            <p:nvGrpSpPr>
              <p:cNvPr id="157" name="Group 304"/>
              <p:cNvGrpSpPr>
                <a:grpSpLocks noChangeAspect="1"/>
              </p:cNvGrpSpPr>
              <p:nvPr/>
            </p:nvGrpSpPr>
            <p:grpSpPr bwMode="auto">
              <a:xfrm>
                <a:off x="2819" y="622"/>
                <a:ext cx="247" cy="376"/>
                <a:chOff x="433" y="361"/>
                <a:chExt cx="362" cy="646"/>
              </a:xfrm>
            </p:grpSpPr>
            <p:grpSp>
              <p:nvGrpSpPr>
                <p:cNvPr id="165" name="Group 305"/>
                <p:cNvGrpSpPr>
                  <a:grpSpLocks noChangeAspect="1"/>
                </p:cNvGrpSpPr>
                <p:nvPr/>
              </p:nvGrpSpPr>
              <p:grpSpPr bwMode="auto">
                <a:xfrm>
                  <a:off x="433" y="607"/>
                  <a:ext cx="362" cy="400"/>
                  <a:chOff x="433" y="607"/>
                  <a:chExt cx="362" cy="400"/>
                </a:xfrm>
              </p:grpSpPr>
              <p:sp>
                <p:nvSpPr>
                  <p:cNvPr id="167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2" y="607"/>
                    <a:ext cx="240" cy="115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68" name="Rectangle 3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81"/>
                    <a:ext cx="362" cy="32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69" name="Oval 3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07"/>
                    <a:ext cx="128" cy="15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70" name="Oval 3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" y="607"/>
                    <a:ext cx="134" cy="145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  <p:sp>
              <p:nvSpPr>
                <p:cNvPr id="166" name="Oval 310"/>
                <p:cNvSpPr>
                  <a:spLocks noChangeAspect="1" noChangeArrowheads="1"/>
                </p:cNvSpPr>
                <p:nvPr/>
              </p:nvSpPr>
              <p:spPr bwMode="auto">
                <a:xfrm>
                  <a:off x="504" y="361"/>
                  <a:ext cx="223" cy="22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158" name="Group 311"/>
              <p:cNvGrpSpPr>
                <a:grpSpLocks noChangeAspect="1"/>
              </p:cNvGrpSpPr>
              <p:nvPr/>
            </p:nvGrpSpPr>
            <p:grpSpPr bwMode="auto">
              <a:xfrm>
                <a:off x="3011" y="709"/>
                <a:ext cx="247" cy="376"/>
                <a:chOff x="433" y="361"/>
                <a:chExt cx="362" cy="646"/>
              </a:xfrm>
            </p:grpSpPr>
            <p:grpSp>
              <p:nvGrpSpPr>
                <p:cNvPr id="159" name="Group 312"/>
                <p:cNvGrpSpPr>
                  <a:grpSpLocks noChangeAspect="1"/>
                </p:cNvGrpSpPr>
                <p:nvPr/>
              </p:nvGrpSpPr>
              <p:grpSpPr bwMode="auto">
                <a:xfrm>
                  <a:off x="433" y="607"/>
                  <a:ext cx="362" cy="400"/>
                  <a:chOff x="433" y="607"/>
                  <a:chExt cx="362" cy="400"/>
                </a:xfrm>
              </p:grpSpPr>
              <p:sp>
                <p:nvSpPr>
                  <p:cNvPr id="161" name="Rectangle 3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2" y="607"/>
                    <a:ext cx="240" cy="115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62" name="Rectangle 3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81"/>
                    <a:ext cx="362" cy="32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63" name="Oval 3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607"/>
                    <a:ext cx="128" cy="15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  <p:sp>
                <p:nvSpPr>
                  <p:cNvPr id="164" name="Oval 3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" y="607"/>
                    <a:ext cx="134" cy="145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MS PGothic" pitchFamily="34" charset="-128"/>
                    </a:endParaRPr>
                  </a:p>
                </p:txBody>
              </p:sp>
            </p:grpSp>
            <p:sp>
              <p:nvSpPr>
                <p:cNvPr id="160" name="Oval 317"/>
                <p:cNvSpPr>
                  <a:spLocks noChangeAspect="1" noChangeArrowheads="1"/>
                </p:cNvSpPr>
                <p:nvPr/>
              </p:nvSpPr>
              <p:spPr bwMode="auto">
                <a:xfrm>
                  <a:off x="504" y="361"/>
                  <a:ext cx="223" cy="22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endParaRPr>
                </a:p>
              </p:txBody>
            </p:sp>
          </p:grpSp>
        </p:grpSp>
        <p:sp>
          <p:nvSpPr>
            <p:cNvPr id="145" name="AutoShape 318"/>
            <p:cNvSpPr>
              <a:spLocks noChangeArrowheads="1"/>
            </p:cNvSpPr>
            <p:nvPr/>
          </p:nvSpPr>
          <p:spPr bwMode="auto">
            <a:xfrm>
              <a:off x="4400" y="2498"/>
              <a:ext cx="442" cy="100"/>
            </a:xfrm>
            <a:prstGeom prst="homePlate">
              <a:avLst>
                <a:gd name="adj" fmla="val 72603"/>
              </a:avLst>
            </a:prstGeom>
            <a:solidFill>
              <a:srgbClr val="808080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46" name="AutoShape 319"/>
            <p:cNvSpPr>
              <a:spLocks noChangeArrowheads="1"/>
            </p:cNvSpPr>
            <p:nvPr/>
          </p:nvSpPr>
          <p:spPr bwMode="auto">
            <a:xfrm>
              <a:off x="4882" y="2498"/>
              <a:ext cx="422" cy="100"/>
            </a:xfrm>
            <a:prstGeom prst="chevron">
              <a:avLst>
                <a:gd name="adj" fmla="val 61424"/>
              </a:avLst>
            </a:prstGeom>
            <a:solidFill>
              <a:srgbClr val="808080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47" name="AutoShape 320"/>
            <p:cNvSpPr>
              <a:spLocks noChangeArrowheads="1"/>
            </p:cNvSpPr>
            <p:nvPr/>
          </p:nvSpPr>
          <p:spPr bwMode="auto">
            <a:xfrm>
              <a:off x="5331" y="2498"/>
              <a:ext cx="422" cy="100"/>
            </a:xfrm>
            <a:prstGeom prst="chevron">
              <a:avLst>
                <a:gd name="adj" fmla="val 61424"/>
              </a:avLst>
            </a:prstGeom>
            <a:solidFill>
              <a:srgbClr val="808080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48" name="AutoShape 321"/>
            <p:cNvSpPr>
              <a:spLocks noChangeArrowheads="1"/>
            </p:cNvSpPr>
            <p:nvPr/>
          </p:nvSpPr>
          <p:spPr bwMode="auto">
            <a:xfrm>
              <a:off x="4878" y="2264"/>
              <a:ext cx="354" cy="124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49" name="Line 322"/>
            <p:cNvSpPr>
              <a:spLocks noChangeShapeType="1"/>
            </p:cNvSpPr>
            <p:nvPr/>
          </p:nvSpPr>
          <p:spPr bwMode="auto">
            <a:xfrm>
              <a:off x="5238" y="2390"/>
              <a:ext cx="15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50" name="Line 323"/>
            <p:cNvSpPr>
              <a:spLocks noChangeShapeType="1"/>
            </p:cNvSpPr>
            <p:nvPr/>
          </p:nvSpPr>
          <p:spPr bwMode="auto">
            <a:xfrm flipH="1">
              <a:off x="4718" y="2393"/>
              <a:ext cx="15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51" name="Line 324"/>
            <p:cNvSpPr>
              <a:spLocks noChangeShapeType="1"/>
            </p:cNvSpPr>
            <p:nvPr/>
          </p:nvSpPr>
          <p:spPr bwMode="auto">
            <a:xfrm rot="5400000">
              <a:off x="4800" y="2683"/>
              <a:ext cx="3" cy="139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52" name="Line 325"/>
            <p:cNvSpPr>
              <a:spLocks noChangeShapeType="1"/>
            </p:cNvSpPr>
            <p:nvPr/>
          </p:nvSpPr>
          <p:spPr bwMode="auto">
            <a:xfrm rot="5400000">
              <a:off x="5301" y="2683"/>
              <a:ext cx="3" cy="14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53" name="Rectangle 326"/>
            <p:cNvSpPr>
              <a:spLocks noChangeArrowheads="1"/>
            </p:cNvSpPr>
            <p:nvPr/>
          </p:nvSpPr>
          <p:spPr bwMode="auto">
            <a:xfrm>
              <a:off x="4296" y="2240"/>
              <a:ext cx="1520" cy="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54" name="Line 327"/>
            <p:cNvSpPr>
              <a:spLocks noChangeShapeType="1"/>
            </p:cNvSpPr>
            <p:nvPr/>
          </p:nvSpPr>
          <p:spPr bwMode="auto">
            <a:xfrm flipV="1">
              <a:off x="5064" y="2316"/>
              <a:ext cx="0" cy="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247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350619" y="3767464"/>
            <a:ext cx="1828800" cy="8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8" name="Group 163"/>
          <p:cNvGrpSpPr/>
          <p:nvPr/>
        </p:nvGrpSpPr>
        <p:grpSpPr>
          <a:xfrm>
            <a:off x="5731192" y="5290457"/>
            <a:ext cx="3412808" cy="1387660"/>
            <a:chOff x="2590800" y="1676400"/>
            <a:chExt cx="6948488" cy="4064208"/>
          </a:xfrm>
        </p:grpSpPr>
        <p:sp>
          <p:nvSpPr>
            <p:cNvPr id="249" name="AutoShape 2"/>
            <p:cNvSpPr>
              <a:spLocks noChangeArrowheads="1"/>
            </p:cNvSpPr>
            <p:nvPr/>
          </p:nvSpPr>
          <p:spPr bwMode="auto">
            <a:xfrm rot="10787844">
              <a:off x="6829425" y="2322513"/>
              <a:ext cx="2466975" cy="25527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5875">
              <a:solidFill>
                <a:srgbClr val="40637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0" name="AutoShape 3"/>
            <p:cNvSpPr>
              <a:spLocks noChangeArrowheads="1"/>
            </p:cNvSpPr>
            <p:nvPr/>
          </p:nvSpPr>
          <p:spPr bwMode="auto">
            <a:xfrm rot="10787844">
              <a:off x="3857625" y="2322513"/>
              <a:ext cx="2466975" cy="25527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5875">
              <a:solidFill>
                <a:srgbClr val="40637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1" name="AutoShape 4"/>
            <p:cNvSpPr>
              <a:spLocks noChangeArrowheads="1"/>
            </p:cNvSpPr>
            <p:nvPr/>
          </p:nvSpPr>
          <p:spPr bwMode="auto">
            <a:xfrm rot="10787844">
              <a:off x="5227638" y="2322513"/>
              <a:ext cx="2468562" cy="25527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5875">
              <a:solidFill>
                <a:srgbClr val="40637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2" name="AutoShape 5"/>
            <p:cNvSpPr>
              <a:spLocks noChangeArrowheads="1"/>
            </p:cNvSpPr>
            <p:nvPr/>
          </p:nvSpPr>
          <p:spPr bwMode="auto">
            <a:xfrm rot="10787844">
              <a:off x="2640013" y="2322513"/>
              <a:ext cx="2463800" cy="25527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5875">
              <a:solidFill>
                <a:srgbClr val="40637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grpSp>
          <p:nvGrpSpPr>
            <p:cNvPr id="253" name="Group 7"/>
            <p:cNvGrpSpPr>
              <a:grpSpLocks/>
            </p:cNvGrpSpPr>
            <p:nvPr/>
          </p:nvGrpSpPr>
          <p:grpSpPr bwMode="auto">
            <a:xfrm>
              <a:off x="2590800" y="1676400"/>
              <a:ext cx="6948488" cy="609600"/>
              <a:chOff x="860" y="3693"/>
              <a:chExt cx="4853" cy="209"/>
            </a:xfrm>
          </p:grpSpPr>
          <p:sp>
            <p:nvSpPr>
              <p:cNvPr id="272" name="AutoShape 8"/>
              <p:cNvSpPr>
                <a:spLocks noChangeAspect="1" noChangeArrowheads="1"/>
              </p:cNvSpPr>
              <p:nvPr/>
            </p:nvSpPr>
            <p:spPr bwMode="gray">
              <a:xfrm>
                <a:off x="860" y="3693"/>
                <a:ext cx="4853" cy="209"/>
              </a:xfrm>
              <a:prstGeom prst="homePlate">
                <a:avLst>
                  <a:gd name="adj" fmla="val 49773"/>
                </a:avLst>
              </a:prstGeom>
              <a:solidFill>
                <a:srgbClr val="99CCFF"/>
              </a:solidFill>
              <a:ln w="2857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 marL="11430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73" name="AutoShape 9"/>
              <p:cNvSpPr>
                <a:spLocks noChangeArrowheads="1"/>
              </p:cNvSpPr>
              <p:nvPr/>
            </p:nvSpPr>
            <p:spPr bwMode="gray">
              <a:xfrm>
                <a:off x="893" y="3710"/>
                <a:ext cx="4785" cy="174"/>
              </a:xfrm>
              <a:prstGeom prst="homePlate">
                <a:avLst>
                  <a:gd name="adj" fmla="val 56910"/>
                </a:avLst>
              </a:prstGeom>
              <a:solidFill>
                <a:srgbClr val="99CCFF"/>
              </a:solidFill>
              <a:ln w="28575">
                <a:noFill/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marL="11430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rPr>
                  <a:t>ACE Roadmap</a:t>
                </a:r>
              </a:p>
            </p:txBody>
          </p:sp>
        </p:grpSp>
        <p:grpSp>
          <p:nvGrpSpPr>
            <p:cNvPr id="254" name="Group 11"/>
            <p:cNvGrpSpPr>
              <a:grpSpLocks/>
            </p:cNvGrpSpPr>
            <p:nvPr/>
          </p:nvGrpSpPr>
          <p:grpSpPr bwMode="auto">
            <a:xfrm>
              <a:off x="2606675" y="2362200"/>
              <a:ext cx="5014913" cy="387350"/>
              <a:chOff x="860" y="3693"/>
              <a:chExt cx="4853" cy="209"/>
            </a:xfrm>
          </p:grpSpPr>
          <p:sp>
            <p:nvSpPr>
              <p:cNvPr id="270" name="AutoShape 12"/>
              <p:cNvSpPr>
                <a:spLocks noChangeAspect="1" noChangeArrowheads="1"/>
              </p:cNvSpPr>
              <p:nvPr/>
            </p:nvSpPr>
            <p:spPr bwMode="gray">
              <a:xfrm>
                <a:off x="860" y="3693"/>
                <a:ext cx="4853" cy="209"/>
              </a:xfrm>
              <a:prstGeom prst="homePlate">
                <a:avLst>
                  <a:gd name="adj" fmla="val 49773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 marL="11430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71" name="AutoShape 13"/>
              <p:cNvSpPr>
                <a:spLocks noChangeArrowheads="1"/>
              </p:cNvSpPr>
              <p:nvPr/>
            </p:nvSpPr>
            <p:spPr bwMode="gray">
              <a:xfrm>
                <a:off x="893" y="3710"/>
                <a:ext cx="4785" cy="174"/>
              </a:xfrm>
              <a:prstGeom prst="homePlate">
                <a:avLst>
                  <a:gd name="adj" fmla="val 56910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marL="11430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rPr>
                  <a:t>Project 1</a:t>
                </a:r>
              </a:p>
            </p:txBody>
          </p:sp>
        </p:grpSp>
        <p:sp>
          <p:nvSpPr>
            <p:cNvPr id="255" name="Text Box 16"/>
            <p:cNvSpPr txBox="1">
              <a:spLocks noChangeArrowheads="1"/>
            </p:cNvSpPr>
            <p:nvPr/>
          </p:nvSpPr>
          <p:spPr bwMode="auto">
            <a:xfrm>
              <a:off x="3327399" y="4744829"/>
              <a:ext cx="1009143" cy="721137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zh-CN" sz="1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Ver 1</a:t>
              </a:r>
              <a:endParaRPr kumimoji="0" lang="fr-FR" altLang="zh-CN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6" name="Text Box 17"/>
            <p:cNvSpPr txBox="1">
              <a:spLocks noChangeArrowheads="1"/>
            </p:cNvSpPr>
            <p:nvPr/>
          </p:nvSpPr>
          <p:spPr bwMode="auto">
            <a:xfrm>
              <a:off x="4633913" y="4744829"/>
              <a:ext cx="937339" cy="721137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zh-CN" sz="1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Ver2</a:t>
              </a:r>
              <a:endParaRPr kumimoji="0" lang="fr-FR" altLang="zh-CN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7" name="Text Box 18"/>
            <p:cNvSpPr txBox="1">
              <a:spLocks noChangeArrowheads="1"/>
            </p:cNvSpPr>
            <p:nvPr/>
          </p:nvSpPr>
          <p:spPr bwMode="auto">
            <a:xfrm>
              <a:off x="5986462" y="4744829"/>
              <a:ext cx="1080945" cy="721137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zh-CN" sz="1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 </a:t>
              </a:r>
              <a:r>
                <a:rPr lang="en-US" altLang="zh-CN" sz="1000" b="1" kern="0" dirty="0" err="1" smtClean="0"/>
                <a:t>Ver</a:t>
              </a:r>
              <a:r>
                <a:rPr kumimoji="0" lang="en-US" altLang="zh-CN" sz="1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 3</a:t>
              </a:r>
              <a:endParaRPr kumimoji="0" lang="fr-FR" altLang="zh-CN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8" name="Text Box 19"/>
            <p:cNvSpPr txBox="1">
              <a:spLocks noChangeArrowheads="1"/>
            </p:cNvSpPr>
            <p:nvPr/>
          </p:nvSpPr>
          <p:spPr bwMode="auto">
            <a:xfrm>
              <a:off x="7512050" y="4744829"/>
              <a:ext cx="1009143" cy="721137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zh-CN" sz="1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Ver 4</a:t>
              </a:r>
              <a:endParaRPr kumimoji="0" lang="fr-FR" altLang="zh-CN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259" name="Group 24"/>
            <p:cNvGrpSpPr>
              <a:grpSpLocks/>
            </p:cNvGrpSpPr>
            <p:nvPr/>
          </p:nvGrpSpPr>
          <p:grpSpPr bwMode="auto">
            <a:xfrm>
              <a:off x="3065463" y="2895600"/>
              <a:ext cx="5014912" cy="387350"/>
              <a:chOff x="860" y="3693"/>
              <a:chExt cx="4853" cy="209"/>
            </a:xfrm>
          </p:grpSpPr>
          <p:sp>
            <p:nvSpPr>
              <p:cNvPr id="268" name="AutoShape 25"/>
              <p:cNvSpPr>
                <a:spLocks noChangeAspect="1" noChangeArrowheads="1"/>
              </p:cNvSpPr>
              <p:nvPr/>
            </p:nvSpPr>
            <p:spPr bwMode="gray">
              <a:xfrm>
                <a:off x="860" y="3693"/>
                <a:ext cx="4853" cy="209"/>
              </a:xfrm>
              <a:prstGeom prst="homePlate">
                <a:avLst>
                  <a:gd name="adj" fmla="val 49773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 marL="11430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69" name="AutoShape 26"/>
              <p:cNvSpPr>
                <a:spLocks noChangeArrowheads="1"/>
              </p:cNvSpPr>
              <p:nvPr/>
            </p:nvSpPr>
            <p:spPr bwMode="gray">
              <a:xfrm>
                <a:off x="893" y="3710"/>
                <a:ext cx="4785" cy="174"/>
              </a:xfrm>
              <a:prstGeom prst="homePlate">
                <a:avLst>
                  <a:gd name="adj" fmla="val 56910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marL="11430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rPr>
                  <a:t>Project 2</a:t>
                </a:r>
              </a:p>
            </p:txBody>
          </p:sp>
        </p:grpSp>
        <p:grpSp>
          <p:nvGrpSpPr>
            <p:cNvPr id="260" name="Group 27"/>
            <p:cNvGrpSpPr>
              <a:grpSpLocks/>
            </p:cNvGrpSpPr>
            <p:nvPr/>
          </p:nvGrpSpPr>
          <p:grpSpPr bwMode="auto">
            <a:xfrm>
              <a:off x="4056063" y="3956050"/>
              <a:ext cx="5014912" cy="387350"/>
              <a:chOff x="860" y="3693"/>
              <a:chExt cx="4853" cy="209"/>
            </a:xfrm>
          </p:grpSpPr>
          <p:sp>
            <p:nvSpPr>
              <p:cNvPr id="266" name="AutoShape 28"/>
              <p:cNvSpPr>
                <a:spLocks noChangeAspect="1" noChangeArrowheads="1"/>
              </p:cNvSpPr>
              <p:nvPr/>
            </p:nvSpPr>
            <p:spPr bwMode="gray">
              <a:xfrm>
                <a:off x="860" y="3693"/>
                <a:ext cx="4853" cy="209"/>
              </a:xfrm>
              <a:prstGeom prst="homePlate">
                <a:avLst>
                  <a:gd name="adj" fmla="val 49773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 marL="11430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67" name="AutoShape 29"/>
              <p:cNvSpPr>
                <a:spLocks noChangeArrowheads="1"/>
              </p:cNvSpPr>
              <p:nvPr/>
            </p:nvSpPr>
            <p:spPr bwMode="gray">
              <a:xfrm>
                <a:off x="893" y="3710"/>
                <a:ext cx="4785" cy="174"/>
              </a:xfrm>
              <a:prstGeom prst="homePlate">
                <a:avLst>
                  <a:gd name="adj" fmla="val 56910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marL="11430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rPr>
                  <a:t>Project 4</a:t>
                </a:r>
              </a:p>
            </p:txBody>
          </p:sp>
        </p:grpSp>
        <p:grpSp>
          <p:nvGrpSpPr>
            <p:cNvPr id="261" name="Group 30"/>
            <p:cNvGrpSpPr>
              <a:grpSpLocks/>
            </p:cNvGrpSpPr>
            <p:nvPr/>
          </p:nvGrpSpPr>
          <p:grpSpPr bwMode="auto">
            <a:xfrm>
              <a:off x="3675063" y="3422650"/>
              <a:ext cx="5014912" cy="387350"/>
              <a:chOff x="860" y="3693"/>
              <a:chExt cx="4853" cy="209"/>
            </a:xfrm>
          </p:grpSpPr>
          <p:sp>
            <p:nvSpPr>
              <p:cNvPr id="264" name="AutoShape 31"/>
              <p:cNvSpPr>
                <a:spLocks noChangeAspect="1" noChangeArrowheads="1"/>
              </p:cNvSpPr>
              <p:nvPr/>
            </p:nvSpPr>
            <p:spPr bwMode="gray">
              <a:xfrm>
                <a:off x="860" y="3693"/>
                <a:ext cx="4853" cy="209"/>
              </a:xfrm>
              <a:prstGeom prst="homePlate">
                <a:avLst>
                  <a:gd name="adj" fmla="val 49773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 marL="11430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65" name="AutoShape 32"/>
              <p:cNvSpPr>
                <a:spLocks noChangeArrowheads="1"/>
              </p:cNvSpPr>
              <p:nvPr/>
            </p:nvSpPr>
            <p:spPr bwMode="gray">
              <a:xfrm>
                <a:off x="893" y="3710"/>
                <a:ext cx="4785" cy="174"/>
              </a:xfrm>
              <a:prstGeom prst="homePlate">
                <a:avLst>
                  <a:gd name="adj" fmla="val 56910"/>
                </a:avLst>
              </a:prstGeom>
              <a:solidFill>
                <a:srgbClr val="99CCFF"/>
              </a:solidFill>
              <a:ln w="19050">
                <a:solidFill>
                  <a:srgbClr val="6699FF"/>
                </a:solidFill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marL="11430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MS PGothic" pitchFamily="34" charset="-128"/>
                  </a:rPr>
                  <a:t>Project 3</a:t>
                </a:r>
              </a:p>
            </p:txBody>
          </p:sp>
        </p:grpSp>
        <p:sp>
          <p:nvSpPr>
            <p:cNvPr id="262" name="Line 34"/>
            <p:cNvSpPr>
              <a:spLocks noChangeShapeType="1"/>
            </p:cNvSpPr>
            <p:nvPr/>
          </p:nvSpPr>
          <p:spPr bwMode="auto">
            <a:xfrm>
              <a:off x="3886201" y="5639438"/>
              <a:ext cx="12176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63" name="Text Box 35"/>
            <p:cNvSpPr txBox="1">
              <a:spLocks noChangeArrowheads="1"/>
            </p:cNvSpPr>
            <p:nvPr/>
          </p:nvSpPr>
          <p:spPr bwMode="auto">
            <a:xfrm>
              <a:off x="4038600" y="5019471"/>
              <a:ext cx="1818544" cy="721137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  <a:ea typeface="MS PGothic" pitchFamily="34" charset="-128"/>
                </a:rPr>
                <a:t>6 - 8 months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2916570" y="2296634"/>
            <a:ext cx="4069020" cy="162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1" lang="zh-CN" altLang="en-US" sz="9600" dirty="0" smtClean="0">
                <a:latin typeface="华文行楷" pitchFamily="2" charset="-122"/>
                <a:ea typeface="华文行楷" pitchFamily="2" charset="-122"/>
              </a:rPr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概念</a:t>
            </a:r>
          </a:p>
        </p:txBody>
      </p:sp>
      <p:graphicFrame>
        <p:nvGraphicFramePr>
          <p:cNvPr id="8" name="Object 1027"/>
          <p:cNvGraphicFramePr>
            <a:graphicFrameLocks noChangeAspect="1"/>
          </p:cNvGraphicFramePr>
          <p:nvPr/>
        </p:nvGraphicFramePr>
        <p:xfrm>
          <a:off x="0" y="3429000"/>
          <a:ext cx="9090025" cy="3657600"/>
        </p:xfrm>
        <a:graphic>
          <a:graphicData uri="http://schemas.openxmlformats.org/presentationml/2006/ole">
            <p:oleObj spid="_x0000_s149507" name="Image Photo Editor" r:id="rId3" imgW="31495238" imgH="12695238" progId="">
              <p:embed/>
            </p:oleObj>
          </a:graphicData>
        </a:graphic>
      </p:graphicFrame>
      <p:sp>
        <p:nvSpPr>
          <p:cNvPr id="9" name="Rectangle 1028"/>
          <p:cNvSpPr>
            <a:spLocks noChangeArrowheads="1"/>
          </p:cNvSpPr>
          <p:nvPr/>
        </p:nvSpPr>
        <p:spPr bwMode="auto">
          <a:xfrm>
            <a:off x="381000" y="1365250"/>
            <a:ext cx="8369300" cy="2430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6731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在产品生命周期中，数字化样机（</a:t>
            </a:r>
            <a:r>
              <a:rPr kumimoji="0" lang="en-GB" altLang="zh-CN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DMU</a:t>
            </a: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，</a:t>
            </a:r>
            <a:r>
              <a:rPr kumimoji="0" lang="en-GB" altLang="zh-CN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Digital Mock-Up</a:t>
            </a: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） 是指：</a:t>
            </a:r>
            <a:r>
              <a:rPr kumimoji="0" lang="en-GB" altLang="zh-CN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 </a:t>
            </a:r>
          </a:p>
          <a:p>
            <a:pPr marL="482600" marR="0" lvl="1" indent="0" defTabSz="6731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90500" algn="l"/>
              </a:tabLst>
              <a:defRPr/>
            </a:pP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 产品的</a:t>
            </a:r>
            <a:r>
              <a:rPr kumimoji="0" lang="en-GB" altLang="zh-CN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3</a:t>
            </a: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维计算机表达，提供或展示从设计、制造一直到客户服务的整个过程中所需的各种功能</a:t>
            </a:r>
          </a:p>
          <a:p>
            <a:pPr marL="482600" marR="0" lvl="1" indent="0" defTabSz="6731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90500" algn="l"/>
              </a:tabLst>
              <a:defRPr/>
            </a:pP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 用于产品和流程开发的平台</a:t>
            </a:r>
            <a:endParaRPr kumimoji="0" lang="en-GB" altLang="zh-CN" sz="1900" b="1" i="0" u="none" strike="noStrike" kern="0" cap="none" spc="0" normalizeH="0" baseline="0" noProof="0" dirty="0" smtClean="0">
              <a:ln>
                <a:noFill/>
              </a:ln>
              <a:solidFill>
                <a:srgbClr val="40637A"/>
              </a:solidFill>
              <a:effectLst/>
              <a:uLnTx/>
              <a:uFillTx/>
            </a:endParaRPr>
          </a:p>
          <a:p>
            <a:pPr marL="482600" marR="0" lvl="1" indent="0" defTabSz="6731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90500" algn="l"/>
              </a:tabLst>
              <a:defRPr/>
            </a:pPr>
            <a:r>
              <a:rPr kumimoji="0" lang="zh-CN" altLang="en-GB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40637A"/>
                </a:solidFill>
                <a:effectLst/>
                <a:uLnTx/>
                <a:uFillTx/>
              </a:rPr>
              <a:t> 在从第一个概念设计方案一直到维护甚至产品回收的过程中，用于沟通与决策</a:t>
            </a:r>
            <a:endParaRPr kumimoji="0" lang="en-US" sz="1900" b="1" i="0" u="none" strike="noStrike" kern="0" cap="none" spc="0" normalizeH="0" baseline="0" noProof="0" dirty="0" smtClean="0">
              <a:ln>
                <a:noFill/>
              </a:ln>
              <a:solidFill>
                <a:srgbClr val="40637A"/>
              </a:solidFill>
              <a:effectLst/>
              <a:uLnTx/>
              <a:uFillTx/>
            </a:endParaRPr>
          </a:p>
        </p:txBody>
      </p:sp>
      <p:sp>
        <p:nvSpPr>
          <p:cNvPr id="10" name="Text Box 1032"/>
          <p:cNvSpPr txBox="1">
            <a:spLocks noChangeArrowheads="1"/>
          </p:cNvSpPr>
          <p:nvPr/>
        </p:nvSpPr>
        <p:spPr bwMode="auto">
          <a:xfrm>
            <a:off x="4191000" y="3860800"/>
            <a:ext cx="37211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--Dai, F., &amp; Reindl, P. (1996).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Enabling digital mock up with virtual reality techniques – vision, concept, demonstrator.</a:t>
            </a:r>
            <a:endParaRPr kumimoji="0" lang="zh-CN" altLang="en-US" sz="1800" b="0" i="1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3062431"/>
            <a:ext cx="2667284" cy="18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b="1" dirty="0" smtClean="0">
                <a:ea typeface="黑体" pitchFamily="2" charset="-122"/>
              </a:rPr>
              <a:t>议程</a:t>
            </a:r>
          </a:p>
        </p:txBody>
      </p:sp>
      <p:sp>
        <p:nvSpPr>
          <p:cNvPr id="69" name="AutoShape 163"/>
          <p:cNvSpPr>
            <a:spLocks noChangeArrowheads="1"/>
          </p:cNvSpPr>
          <p:nvPr/>
        </p:nvSpPr>
        <p:spPr bwMode="ltGray">
          <a:xfrm rot="5400000">
            <a:off x="-1206500" y="1908175"/>
            <a:ext cx="4392612" cy="41227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808080">
                  <a:gamma/>
                  <a:tint val="45490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tint val="45490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" name="AutoShape 203"/>
          <p:cNvSpPr>
            <a:spLocks noChangeArrowheads="1"/>
          </p:cNvSpPr>
          <p:nvPr/>
        </p:nvSpPr>
        <p:spPr bwMode="gray">
          <a:xfrm>
            <a:off x="3385407" y="2177147"/>
            <a:ext cx="5286375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的概念</a:t>
            </a:r>
          </a:p>
        </p:txBody>
      </p:sp>
      <p:grpSp>
        <p:nvGrpSpPr>
          <p:cNvPr id="2" name="Group 213"/>
          <p:cNvGrpSpPr>
            <a:grpSpLocks/>
          </p:cNvGrpSpPr>
          <p:nvPr/>
        </p:nvGrpSpPr>
        <p:grpSpPr bwMode="auto">
          <a:xfrm>
            <a:off x="2166648" y="2170908"/>
            <a:ext cx="611187" cy="612775"/>
            <a:chOff x="1724" y="1435"/>
            <a:chExt cx="385" cy="386"/>
          </a:xfrm>
        </p:grpSpPr>
        <p:grpSp>
          <p:nvGrpSpPr>
            <p:cNvPr id="3" name="Group 164"/>
            <p:cNvGrpSpPr>
              <a:grpSpLocks/>
            </p:cNvGrpSpPr>
            <p:nvPr/>
          </p:nvGrpSpPr>
          <p:grpSpPr bwMode="auto">
            <a:xfrm>
              <a:off x="1724" y="1435"/>
              <a:ext cx="385" cy="386"/>
              <a:chOff x="2078" y="1680"/>
              <a:chExt cx="1615" cy="1615"/>
            </a:xfrm>
          </p:grpSpPr>
          <p:sp>
            <p:nvSpPr>
              <p:cNvPr id="74" name="Oval 165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66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Oval 167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4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7" name="Oval 168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169"/>
              <p:cNvSpPr>
                <a:spLocks noChangeArrowheads="1"/>
              </p:cNvSpPr>
              <p:nvPr/>
            </p:nvSpPr>
            <p:spPr bwMode="gray">
              <a:xfrm>
                <a:off x="2338" y="1939"/>
                <a:ext cx="1095" cy="1096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79" name="Oval 170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Text Box 209"/>
            <p:cNvSpPr txBox="1">
              <a:spLocks noChangeArrowheads="1"/>
            </p:cNvSpPr>
            <p:nvPr/>
          </p:nvSpPr>
          <p:spPr bwMode="auto">
            <a:xfrm>
              <a:off x="1746" y="1513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grpSp>
        <p:nvGrpSpPr>
          <p:cNvPr id="4" name="Group 214"/>
          <p:cNvGrpSpPr>
            <a:grpSpLocks/>
          </p:cNvGrpSpPr>
          <p:nvPr/>
        </p:nvGrpSpPr>
        <p:grpSpPr bwMode="auto">
          <a:xfrm>
            <a:off x="2597082" y="3081171"/>
            <a:ext cx="611188" cy="611187"/>
            <a:chOff x="1928" y="1979"/>
            <a:chExt cx="385" cy="385"/>
          </a:xfrm>
        </p:grpSpPr>
        <p:grpSp>
          <p:nvGrpSpPr>
            <p:cNvPr id="5" name="Group 171"/>
            <p:cNvGrpSpPr>
              <a:grpSpLocks/>
            </p:cNvGrpSpPr>
            <p:nvPr/>
          </p:nvGrpSpPr>
          <p:grpSpPr bwMode="auto">
            <a:xfrm>
              <a:off x="1928" y="1979"/>
              <a:ext cx="385" cy="385"/>
              <a:chOff x="2078" y="1680"/>
              <a:chExt cx="1615" cy="1615"/>
            </a:xfrm>
          </p:grpSpPr>
          <p:sp>
            <p:nvSpPr>
              <p:cNvPr id="83" name="Oval 172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Oval 173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Oval 174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6" name="Oval 175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Oval 176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8" name="Oval 177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48BE67"/>
                  </a:gs>
                  <a:gs pos="100000">
                    <a:srgbClr val="235C32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2" name="Text Box 211"/>
            <p:cNvSpPr txBox="1">
              <a:spLocks noChangeArrowheads="1"/>
            </p:cNvSpPr>
            <p:nvPr/>
          </p:nvSpPr>
          <p:spPr bwMode="auto">
            <a:xfrm>
              <a:off x="1950" y="2056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sp>
        <p:nvSpPr>
          <p:cNvPr id="89" name="AutoShape 205"/>
          <p:cNvSpPr>
            <a:spLocks noChangeArrowheads="1"/>
          </p:cNvSpPr>
          <p:nvPr/>
        </p:nvSpPr>
        <p:spPr bwMode="gray">
          <a:xfrm>
            <a:off x="3488690" y="4021279"/>
            <a:ext cx="521493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的应用</a:t>
            </a:r>
            <a:endParaRPr kumimoji="0" lang="zh-CN" altLang="en-US" sz="20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6" name="Group 215"/>
          <p:cNvGrpSpPr>
            <a:grpSpLocks/>
          </p:cNvGrpSpPr>
          <p:nvPr/>
        </p:nvGrpSpPr>
        <p:grpSpPr bwMode="auto">
          <a:xfrm>
            <a:off x="2671128" y="4032074"/>
            <a:ext cx="611187" cy="611187"/>
            <a:chOff x="1995" y="2614"/>
            <a:chExt cx="385" cy="385"/>
          </a:xfrm>
        </p:grpSpPr>
        <p:grpSp>
          <p:nvGrpSpPr>
            <p:cNvPr id="7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93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6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0F5368"/>
                  </a:gs>
                </a:gsLst>
                <a:lin ang="54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" name="Oval 184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10576D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2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sp>
        <p:nvSpPr>
          <p:cNvPr id="100" name="AutoShape 203"/>
          <p:cNvSpPr>
            <a:spLocks noChangeArrowheads="1"/>
          </p:cNvSpPr>
          <p:nvPr/>
        </p:nvSpPr>
        <p:spPr bwMode="gray">
          <a:xfrm>
            <a:off x="3429467" y="3072916"/>
            <a:ext cx="5224461" cy="5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DMU</a:t>
            </a:r>
            <a:r>
              <a:rPr lang="zh-CN" altLang="en-US" sz="2000" kern="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的内容</a:t>
            </a:r>
          </a:p>
        </p:txBody>
      </p:sp>
      <p:grpSp>
        <p:nvGrpSpPr>
          <p:cNvPr id="8" name="Group 215"/>
          <p:cNvGrpSpPr>
            <a:grpSpLocks/>
          </p:cNvGrpSpPr>
          <p:nvPr/>
        </p:nvGrpSpPr>
        <p:grpSpPr bwMode="auto">
          <a:xfrm>
            <a:off x="2328228" y="4885631"/>
            <a:ext cx="611187" cy="611187"/>
            <a:chOff x="1995" y="2614"/>
            <a:chExt cx="385" cy="385"/>
          </a:xfrm>
        </p:grpSpPr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1995" y="2614"/>
              <a:ext cx="385" cy="385"/>
              <a:chOff x="2078" y="1680"/>
              <a:chExt cx="1615" cy="1615"/>
            </a:xfrm>
          </p:grpSpPr>
          <p:sp>
            <p:nvSpPr>
              <p:cNvPr id="104" name="Oval 17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Oval 18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81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3" cy="1263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tint val="0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7" name="Oval 182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54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Oval 183"/>
              <p:cNvSpPr>
                <a:spLocks noChangeArrowheads="1"/>
              </p:cNvSpPr>
              <p:nvPr/>
            </p:nvSpPr>
            <p:spPr bwMode="gray">
              <a:xfrm>
                <a:off x="2338" y="1940"/>
                <a:ext cx="1095" cy="1095"/>
              </a:xfrm>
              <a:prstGeom prst="ellipse">
                <a:avLst/>
              </a:prstGeom>
              <a:gradFill rotWithShape="1">
                <a:gsLst>
                  <a:gs pos="0">
                    <a:srgbClr val="8BA1AF">
                      <a:gamma/>
                      <a:shade val="54118"/>
                      <a:invGamma/>
                    </a:srgbClr>
                  </a:gs>
                  <a:gs pos="50000">
                    <a:srgbClr val="8BA1AF"/>
                  </a:gs>
                  <a:gs pos="100000">
                    <a:srgbClr val="8BA1AF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9" name="Oval 184"/>
              <p:cNvSpPr>
                <a:spLocks noChangeArrowheads="1"/>
              </p:cNvSpPr>
              <p:nvPr/>
            </p:nvSpPr>
            <p:spPr bwMode="gray">
              <a:xfrm>
                <a:off x="2337" y="1912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 scaled="0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3" name="Text Box 212"/>
            <p:cNvSpPr txBox="1">
              <a:spLocks noChangeArrowheads="1"/>
            </p:cNvSpPr>
            <p:nvPr/>
          </p:nvSpPr>
          <p:spPr bwMode="auto">
            <a:xfrm>
              <a:off x="2018" y="2691"/>
              <a:ext cx="34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 smtClean="0">
                  <a:solidFill>
                    <a:srgbClr val="000000"/>
                  </a:solidFill>
                </a:rPr>
                <a:t>4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AutoShape 205"/>
          <p:cNvSpPr>
            <a:spLocks noChangeArrowheads="1"/>
          </p:cNvSpPr>
          <p:nvPr/>
        </p:nvSpPr>
        <p:spPr bwMode="gray">
          <a:xfrm>
            <a:off x="3371622" y="4990147"/>
            <a:ext cx="5214938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cDMU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2254250" y="1427163"/>
            <a:ext cx="4676775" cy="4046537"/>
            <a:chOff x="1420" y="723"/>
            <a:chExt cx="2714" cy="2573"/>
          </a:xfrm>
        </p:grpSpPr>
        <p:sp>
          <p:nvSpPr>
            <p:cNvPr id="21513" name="Freeform 3"/>
            <p:cNvSpPr>
              <a:spLocks/>
            </p:cNvSpPr>
            <p:nvPr/>
          </p:nvSpPr>
          <p:spPr bwMode="auto">
            <a:xfrm>
              <a:off x="2411" y="723"/>
              <a:ext cx="641" cy="356"/>
            </a:xfrm>
            <a:custGeom>
              <a:avLst/>
              <a:gdLst>
                <a:gd name="T0" fmla="*/ 240 w 528"/>
                <a:gd name="T1" fmla="*/ 144 h 336"/>
                <a:gd name="T2" fmla="*/ 336 w 528"/>
                <a:gd name="T3" fmla="*/ 0 h 336"/>
                <a:gd name="T4" fmla="*/ 288 w 528"/>
                <a:gd name="T5" fmla="*/ 192 h 336"/>
                <a:gd name="T6" fmla="*/ 528 w 528"/>
                <a:gd name="T7" fmla="*/ 144 h 336"/>
                <a:gd name="T8" fmla="*/ 288 w 528"/>
                <a:gd name="T9" fmla="*/ 240 h 336"/>
                <a:gd name="T10" fmla="*/ 384 w 528"/>
                <a:gd name="T11" fmla="*/ 336 h 336"/>
                <a:gd name="T12" fmla="*/ 240 w 528"/>
                <a:gd name="T13" fmla="*/ 288 h 336"/>
                <a:gd name="T14" fmla="*/ 96 w 528"/>
                <a:gd name="T15" fmla="*/ 336 h 336"/>
                <a:gd name="T16" fmla="*/ 192 w 528"/>
                <a:gd name="T17" fmla="*/ 240 h 336"/>
                <a:gd name="T18" fmla="*/ 0 w 528"/>
                <a:gd name="T19" fmla="*/ 48 h 336"/>
                <a:gd name="T20" fmla="*/ 240 w 528"/>
                <a:gd name="T21" fmla="*/ 144 h 3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8"/>
                <a:gd name="T34" fmla="*/ 0 h 336"/>
                <a:gd name="T35" fmla="*/ 528 w 528"/>
                <a:gd name="T36" fmla="*/ 336 h 3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8" h="336">
                  <a:moveTo>
                    <a:pt x="240" y="144"/>
                  </a:moveTo>
                  <a:lnTo>
                    <a:pt x="336" y="0"/>
                  </a:lnTo>
                  <a:lnTo>
                    <a:pt x="288" y="192"/>
                  </a:lnTo>
                  <a:lnTo>
                    <a:pt x="528" y="144"/>
                  </a:lnTo>
                  <a:lnTo>
                    <a:pt x="288" y="240"/>
                  </a:lnTo>
                  <a:lnTo>
                    <a:pt x="384" y="336"/>
                  </a:lnTo>
                  <a:lnTo>
                    <a:pt x="240" y="288"/>
                  </a:lnTo>
                  <a:lnTo>
                    <a:pt x="96" y="336"/>
                  </a:lnTo>
                  <a:lnTo>
                    <a:pt x="192" y="240"/>
                  </a:lnTo>
                  <a:lnTo>
                    <a:pt x="0" y="48"/>
                  </a:lnTo>
                  <a:lnTo>
                    <a:pt x="240" y="144"/>
                  </a:lnTo>
                  <a:close/>
                </a:path>
              </a:pathLst>
            </a:custGeom>
            <a:gradFill rotWithShape="0">
              <a:gsLst>
                <a:gs pos="0">
                  <a:srgbClr val="FFFF8B"/>
                </a:gs>
                <a:gs pos="100000">
                  <a:srgbClr val="FFFF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4" name="Freeform 4"/>
            <p:cNvSpPr>
              <a:spLocks/>
            </p:cNvSpPr>
            <p:nvPr/>
          </p:nvSpPr>
          <p:spPr bwMode="auto">
            <a:xfrm>
              <a:off x="1557" y="958"/>
              <a:ext cx="2577" cy="2338"/>
            </a:xfrm>
            <a:custGeom>
              <a:avLst/>
              <a:gdLst>
                <a:gd name="T0" fmla="*/ 832 w 1810"/>
                <a:gd name="T1" fmla="*/ 0 h 1879"/>
                <a:gd name="T2" fmla="*/ 774 w 1810"/>
                <a:gd name="T3" fmla="*/ 64 h 1879"/>
                <a:gd name="T4" fmla="*/ 728 w 1810"/>
                <a:gd name="T5" fmla="*/ 139 h 1879"/>
                <a:gd name="T6" fmla="*/ 710 w 1810"/>
                <a:gd name="T7" fmla="*/ 174 h 1879"/>
                <a:gd name="T8" fmla="*/ 681 w 1810"/>
                <a:gd name="T9" fmla="*/ 267 h 1879"/>
                <a:gd name="T10" fmla="*/ 728 w 1810"/>
                <a:gd name="T11" fmla="*/ 366 h 1879"/>
                <a:gd name="T12" fmla="*/ 693 w 1810"/>
                <a:gd name="T13" fmla="*/ 459 h 1879"/>
                <a:gd name="T14" fmla="*/ 646 w 1810"/>
                <a:gd name="T15" fmla="*/ 547 h 1879"/>
                <a:gd name="T16" fmla="*/ 553 w 1810"/>
                <a:gd name="T17" fmla="*/ 721 h 1879"/>
                <a:gd name="T18" fmla="*/ 536 w 1810"/>
                <a:gd name="T19" fmla="*/ 727 h 1879"/>
                <a:gd name="T20" fmla="*/ 501 w 1810"/>
                <a:gd name="T21" fmla="*/ 750 h 1879"/>
                <a:gd name="T22" fmla="*/ 448 w 1810"/>
                <a:gd name="T23" fmla="*/ 785 h 1879"/>
                <a:gd name="T24" fmla="*/ 413 w 1810"/>
                <a:gd name="T25" fmla="*/ 832 h 1879"/>
                <a:gd name="T26" fmla="*/ 384 w 1810"/>
                <a:gd name="T27" fmla="*/ 902 h 1879"/>
                <a:gd name="T28" fmla="*/ 280 w 1810"/>
                <a:gd name="T29" fmla="*/ 971 h 1879"/>
                <a:gd name="T30" fmla="*/ 210 w 1810"/>
                <a:gd name="T31" fmla="*/ 1012 h 1879"/>
                <a:gd name="T32" fmla="*/ 175 w 1810"/>
                <a:gd name="T33" fmla="*/ 1099 h 1879"/>
                <a:gd name="T34" fmla="*/ 128 w 1810"/>
                <a:gd name="T35" fmla="*/ 1233 h 1879"/>
                <a:gd name="T36" fmla="*/ 111 w 1810"/>
                <a:gd name="T37" fmla="*/ 1390 h 1879"/>
                <a:gd name="T38" fmla="*/ 59 w 1810"/>
                <a:gd name="T39" fmla="*/ 1466 h 1879"/>
                <a:gd name="T40" fmla="*/ 29 w 1810"/>
                <a:gd name="T41" fmla="*/ 1518 h 1879"/>
                <a:gd name="T42" fmla="*/ 12 w 1810"/>
                <a:gd name="T43" fmla="*/ 1571 h 1879"/>
                <a:gd name="T44" fmla="*/ 0 w 1810"/>
                <a:gd name="T45" fmla="*/ 1606 h 1879"/>
                <a:gd name="T46" fmla="*/ 35 w 1810"/>
                <a:gd name="T47" fmla="*/ 1658 h 1879"/>
                <a:gd name="T48" fmla="*/ 76 w 1810"/>
                <a:gd name="T49" fmla="*/ 1780 h 1879"/>
                <a:gd name="T50" fmla="*/ 355 w 1810"/>
                <a:gd name="T51" fmla="*/ 1879 h 1879"/>
                <a:gd name="T52" fmla="*/ 559 w 1810"/>
                <a:gd name="T53" fmla="*/ 1873 h 1879"/>
                <a:gd name="T54" fmla="*/ 832 w 1810"/>
                <a:gd name="T55" fmla="*/ 1862 h 1879"/>
                <a:gd name="T56" fmla="*/ 896 w 1810"/>
                <a:gd name="T57" fmla="*/ 1827 h 1879"/>
                <a:gd name="T58" fmla="*/ 1059 w 1810"/>
                <a:gd name="T59" fmla="*/ 1838 h 1879"/>
                <a:gd name="T60" fmla="*/ 1141 w 1810"/>
                <a:gd name="T61" fmla="*/ 1850 h 1879"/>
                <a:gd name="T62" fmla="*/ 1379 w 1810"/>
                <a:gd name="T63" fmla="*/ 1838 h 1879"/>
                <a:gd name="T64" fmla="*/ 1507 w 1810"/>
                <a:gd name="T65" fmla="*/ 1832 h 1879"/>
                <a:gd name="T66" fmla="*/ 1583 w 1810"/>
                <a:gd name="T67" fmla="*/ 1786 h 1879"/>
                <a:gd name="T68" fmla="*/ 1734 w 1810"/>
                <a:gd name="T69" fmla="*/ 1774 h 1879"/>
                <a:gd name="T70" fmla="*/ 1763 w 1810"/>
                <a:gd name="T71" fmla="*/ 1606 h 1879"/>
                <a:gd name="T72" fmla="*/ 1792 w 1810"/>
                <a:gd name="T73" fmla="*/ 1553 h 1879"/>
                <a:gd name="T74" fmla="*/ 1810 w 1810"/>
                <a:gd name="T75" fmla="*/ 1495 h 1879"/>
                <a:gd name="T76" fmla="*/ 1740 w 1810"/>
                <a:gd name="T77" fmla="*/ 1367 h 1879"/>
                <a:gd name="T78" fmla="*/ 1705 w 1810"/>
                <a:gd name="T79" fmla="*/ 1315 h 1879"/>
                <a:gd name="T80" fmla="*/ 1595 w 1810"/>
                <a:gd name="T81" fmla="*/ 1128 h 1879"/>
                <a:gd name="T82" fmla="*/ 1531 w 1810"/>
                <a:gd name="T83" fmla="*/ 1082 h 1879"/>
                <a:gd name="T84" fmla="*/ 1496 w 1810"/>
                <a:gd name="T85" fmla="*/ 1059 h 1879"/>
                <a:gd name="T86" fmla="*/ 1472 w 1810"/>
                <a:gd name="T87" fmla="*/ 966 h 1879"/>
                <a:gd name="T88" fmla="*/ 1443 w 1810"/>
                <a:gd name="T89" fmla="*/ 896 h 1879"/>
                <a:gd name="T90" fmla="*/ 1426 w 1810"/>
                <a:gd name="T91" fmla="*/ 861 h 1879"/>
                <a:gd name="T92" fmla="*/ 1403 w 1810"/>
                <a:gd name="T93" fmla="*/ 826 h 1879"/>
                <a:gd name="T94" fmla="*/ 1321 w 1810"/>
                <a:gd name="T95" fmla="*/ 686 h 1879"/>
                <a:gd name="T96" fmla="*/ 1292 w 1810"/>
                <a:gd name="T97" fmla="*/ 651 h 1879"/>
                <a:gd name="T98" fmla="*/ 1257 w 1810"/>
                <a:gd name="T99" fmla="*/ 628 h 1879"/>
                <a:gd name="T100" fmla="*/ 1222 w 1810"/>
                <a:gd name="T101" fmla="*/ 541 h 1879"/>
                <a:gd name="T102" fmla="*/ 1187 w 1810"/>
                <a:gd name="T103" fmla="*/ 488 h 1879"/>
                <a:gd name="T104" fmla="*/ 1176 w 1810"/>
                <a:gd name="T105" fmla="*/ 471 h 1879"/>
                <a:gd name="T106" fmla="*/ 1164 w 1810"/>
                <a:gd name="T107" fmla="*/ 454 h 1879"/>
                <a:gd name="T108" fmla="*/ 1152 w 1810"/>
                <a:gd name="T109" fmla="*/ 436 h 1879"/>
                <a:gd name="T110" fmla="*/ 1088 w 1810"/>
                <a:gd name="T111" fmla="*/ 320 h 1879"/>
                <a:gd name="T112" fmla="*/ 1094 w 1810"/>
                <a:gd name="T113" fmla="*/ 238 h 1879"/>
                <a:gd name="T114" fmla="*/ 1083 w 1810"/>
                <a:gd name="T115" fmla="*/ 192 h 1879"/>
                <a:gd name="T116" fmla="*/ 937 w 1810"/>
                <a:gd name="T117" fmla="*/ 70 h 1879"/>
                <a:gd name="T118" fmla="*/ 867 w 1810"/>
                <a:gd name="T119" fmla="*/ 29 h 1879"/>
                <a:gd name="T120" fmla="*/ 832 w 1810"/>
                <a:gd name="T121" fmla="*/ 0 h 187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10"/>
                <a:gd name="T184" fmla="*/ 0 h 1879"/>
                <a:gd name="T185" fmla="*/ 1810 w 1810"/>
                <a:gd name="T186" fmla="*/ 1879 h 187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10" h="1879">
                  <a:moveTo>
                    <a:pt x="832" y="0"/>
                  </a:moveTo>
                  <a:cubicBezTo>
                    <a:pt x="807" y="16"/>
                    <a:pt x="795" y="43"/>
                    <a:pt x="774" y="64"/>
                  </a:cubicBezTo>
                  <a:cubicBezTo>
                    <a:pt x="765" y="91"/>
                    <a:pt x="748" y="119"/>
                    <a:pt x="728" y="139"/>
                  </a:cubicBezTo>
                  <a:cubicBezTo>
                    <a:pt x="713" y="185"/>
                    <a:pt x="733" y="128"/>
                    <a:pt x="710" y="174"/>
                  </a:cubicBezTo>
                  <a:cubicBezTo>
                    <a:pt x="696" y="202"/>
                    <a:pt x="689" y="237"/>
                    <a:pt x="681" y="267"/>
                  </a:cubicBezTo>
                  <a:cubicBezTo>
                    <a:pt x="693" y="303"/>
                    <a:pt x="706" y="334"/>
                    <a:pt x="728" y="366"/>
                  </a:cubicBezTo>
                  <a:cubicBezTo>
                    <a:pt x="723" y="401"/>
                    <a:pt x="724" y="439"/>
                    <a:pt x="693" y="459"/>
                  </a:cubicBezTo>
                  <a:cubicBezTo>
                    <a:pt x="682" y="491"/>
                    <a:pt x="657" y="516"/>
                    <a:pt x="646" y="547"/>
                  </a:cubicBezTo>
                  <a:cubicBezTo>
                    <a:pt x="624" y="609"/>
                    <a:pt x="613" y="681"/>
                    <a:pt x="553" y="721"/>
                  </a:cubicBezTo>
                  <a:cubicBezTo>
                    <a:pt x="548" y="724"/>
                    <a:pt x="541" y="724"/>
                    <a:pt x="536" y="727"/>
                  </a:cubicBezTo>
                  <a:cubicBezTo>
                    <a:pt x="524" y="734"/>
                    <a:pt x="513" y="742"/>
                    <a:pt x="501" y="750"/>
                  </a:cubicBezTo>
                  <a:cubicBezTo>
                    <a:pt x="482" y="762"/>
                    <a:pt x="469" y="778"/>
                    <a:pt x="448" y="785"/>
                  </a:cubicBezTo>
                  <a:cubicBezTo>
                    <a:pt x="441" y="809"/>
                    <a:pt x="427" y="812"/>
                    <a:pt x="413" y="832"/>
                  </a:cubicBezTo>
                  <a:cubicBezTo>
                    <a:pt x="407" y="854"/>
                    <a:pt x="403" y="886"/>
                    <a:pt x="384" y="902"/>
                  </a:cubicBezTo>
                  <a:cubicBezTo>
                    <a:pt x="354" y="928"/>
                    <a:pt x="313" y="949"/>
                    <a:pt x="280" y="971"/>
                  </a:cubicBezTo>
                  <a:cubicBezTo>
                    <a:pt x="251" y="990"/>
                    <a:pt x="232" y="981"/>
                    <a:pt x="210" y="1012"/>
                  </a:cubicBezTo>
                  <a:cubicBezTo>
                    <a:pt x="190" y="1039"/>
                    <a:pt x="184" y="1067"/>
                    <a:pt x="175" y="1099"/>
                  </a:cubicBezTo>
                  <a:cubicBezTo>
                    <a:pt x="162" y="1145"/>
                    <a:pt x="140" y="1186"/>
                    <a:pt x="128" y="1233"/>
                  </a:cubicBezTo>
                  <a:cubicBezTo>
                    <a:pt x="132" y="1285"/>
                    <a:pt x="143" y="1344"/>
                    <a:pt x="111" y="1390"/>
                  </a:cubicBezTo>
                  <a:cubicBezTo>
                    <a:pt x="101" y="1420"/>
                    <a:pt x="73" y="1437"/>
                    <a:pt x="59" y="1466"/>
                  </a:cubicBezTo>
                  <a:cubicBezTo>
                    <a:pt x="50" y="1484"/>
                    <a:pt x="29" y="1518"/>
                    <a:pt x="29" y="1518"/>
                  </a:cubicBezTo>
                  <a:cubicBezTo>
                    <a:pt x="21" y="1547"/>
                    <a:pt x="25" y="1532"/>
                    <a:pt x="12" y="1571"/>
                  </a:cubicBezTo>
                  <a:cubicBezTo>
                    <a:pt x="8" y="1583"/>
                    <a:pt x="0" y="1606"/>
                    <a:pt x="0" y="1606"/>
                  </a:cubicBezTo>
                  <a:cubicBezTo>
                    <a:pt x="9" y="1639"/>
                    <a:pt x="18" y="1631"/>
                    <a:pt x="35" y="1658"/>
                  </a:cubicBezTo>
                  <a:cubicBezTo>
                    <a:pt x="41" y="1709"/>
                    <a:pt x="47" y="1740"/>
                    <a:pt x="76" y="1780"/>
                  </a:cubicBezTo>
                  <a:cubicBezTo>
                    <a:pt x="105" y="1866"/>
                    <a:pt x="283" y="1871"/>
                    <a:pt x="355" y="1879"/>
                  </a:cubicBezTo>
                  <a:cubicBezTo>
                    <a:pt x="436" y="1875"/>
                    <a:pt x="482" y="1866"/>
                    <a:pt x="559" y="1873"/>
                  </a:cubicBezTo>
                  <a:cubicBezTo>
                    <a:pt x="650" y="1869"/>
                    <a:pt x="742" y="1874"/>
                    <a:pt x="832" y="1862"/>
                  </a:cubicBezTo>
                  <a:cubicBezTo>
                    <a:pt x="839" y="1861"/>
                    <a:pt x="871" y="1831"/>
                    <a:pt x="896" y="1827"/>
                  </a:cubicBezTo>
                  <a:cubicBezTo>
                    <a:pt x="956" y="1830"/>
                    <a:pt x="1001" y="1831"/>
                    <a:pt x="1059" y="1838"/>
                  </a:cubicBezTo>
                  <a:cubicBezTo>
                    <a:pt x="1086" y="1841"/>
                    <a:pt x="1141" y="1850"/>
                    <a:pt x="1141" y="1850"/>
                  </a:cubicBezTo>
                  <a:cubicBezTo>
                    <a:pt x="1279" y="1836"/>
                    <a:pt x="1152" y="1830"/>
                    <a:pt x="1379" y="1838"/>
                  </a:cubicBezTo>
                  <a:cubicBezTo>
                    <a:pt x="1422" y="1836"/>
                    <a:pt x="1465" y="1837"/>
                    <a:pt x="1507" y="1832"/>
                  </a:cubicBezTo>
                  <a:cubicBezTo>
                    <a:pt x="1534" y="1829"/>
                    <a:pt x="1551" y="1792"/>
                    <a:pt x="1583" y="1786"/>
                  </a:cubicBezTo>
                  <a:cubicBezTo>
                    <a:pt x="1634" y="1777"/>
                    <a:pt x="1682" y="1777"/>
                    <a:pt x="1734" y="1774"/>
                  </a:cubicBezTo>
                  <a:cubicBezTo>
                    <a:pt x="1766" y="1729"/>
                    <a:pt x="1757" y="1657"/>
                    <a:pt x="1763" y="1606"/>
                  </a:cubicBezTo>
                  <a:cubicBezTo>
                    <a:pt x="1766" y="1584"/>
                    <a:pt x="1784" y="1572"/>
                    <a:pt x="1792" y="1553"/>
                  </a:cubicBezTo>
                  <a:cubicBezTo>
                    <a:pt x="1801" y="1533"/>
                    <a:pt x="1805" y="1516"/>
                    <a:pt x="1810" y="1495"/>
                  </a:cubicBezTo>
                  <a:cubicBezTo>
                    <a:pt x="1803" y="1437"/>
                    <a:pt x="1788" y="1401"/>
                    <a:pt x="1740" y="1367"/>
                  </a:cubicBezTo>
                  <a:cubicBezTo>
                    <a:pt x="1728" y="1350"/>
                    <a:pt x="1717" y="1332"/>
                    <a:pt x="1705" y="1315"/>
                  </a:cubicBezTo>
                  <a:cubicBezTo>
                    <a:pt x="1680" y="1243"/>
                    <a:pt x="1648" y="1183"/>
                    <a:pt x="1595" y="1128"/>
                  </a:cubicBezTo>
                  <a:cubicBezTo>
                    <a:pt x="1577" y="1109"/>
                    <a:pt x="1552" y="1098"/>
                    <a:pt x="1531" y="1082"/>
                  </a:cubicBezTo>
                  <a:cubicBezTo>
                    <a:pt x="1520" y="1074"/>
                    <a:pt x="1496" y="1059"/>
                    <a:pt x="1496" y="1059"/>
                  </a:cubicBezTo>
                  <a:cubicBezTo>
                    <a:pt x="1477" y="1031"/>
                    <a:pt x="1480" y="999"/>
                    <a:pt x="1472" y="966"/>
                  </a:cubicBezTo>
                  <a:cubicBezTo>
                    <a:pt x="1466" y="941"/>
                    <a:pt x="1454" y="919"/>
                    <a:pt x="1443" y="896"/>
                  </a:cubicBezTo>
                  <a:cubicBezTo>
                    <a:pt x="1437" y="884"/>
                    <a:pt x="1432" y="872"/>
                    <a:pt x="1426" y="861"/>
                  </a:cubicBezTo>
                  <a:cubicBezTo>
                    <a:pt x="1419" y="849"/>
                    <a:pt x="1403" y="826"/>
                    <a:pt x="1403" y="826"/>
                  </a:cubicBezTo>
                  <a:cubicBezTo>
                    <a:pt x="1390" y="776"/>
                    <a:pt x="1354" y="726"/>
                    <a:pt x="1321" y="686"/>
                  </a:cubicBezTo>
                  <a:cubicBezTo>
                    <a:pt x="1311" y="674"/>
                    <a:pt x="1303" y="661"/>
                    <a:pt x="1292" y="651"/>
                  </a:cubicBezTo>
                  <a:cubicBezTo>
                    <a:pt x="1281" y="642"/>
                    <a:pt x="1257" y="628"/>
                    <a:pt x="1257" y="628"/>
                  </a:cubicBezTo>
                  <a:cubicBezTo>
                    <a:pt x="1238" y="602"/>
                    <a:pt x="1239" y="568"/>
                    <a:pt x="1222" y="541"/>
                  </a:cubicBezTo>
                  <a:cubicBezTo>
                    <a:pt x="1201" y="507"/>
                    <a:pt x="1220" y="537"/>
                    <a:pt x="1187" y="488"/>
                  </a:cubicBezTo>
                  <a:cubicBezTo>
                    <a:pt x="1183" y="482"/>
                    <a:pt x="1180" y="477"/>
                    <a:pt x="1176" y="471"/>
                  </a:cubicBezTo>
                  <a:cubicBezTo>
                    <a:pt x="1172" y="465"/>
                    <a:pt x="1168" y="460"/>
                    <a:pt x="1164" y="454"/>
                  </a:cubicBezTo>
                  <a:cubicBezTo>
                    <a:pt x="1160" y="448"/>
                    <a:pt x="1152" y="436"/>
                    <a:pt x="1152" y="436"/>
                  </a:cubicBezTo>
                  <a:cubicBezTo>
                    <a:pt x="1140" y="396"/>
                    <a:pt x="1125" y="343"/>
                    <a:pt x="1088" y="320"/>
                  </a:cubicBezTo>
                  <a:cubicBezTo>
                    <a:pt x="1081" y="294"/>
                    <a:pt x="1094" y="238"/>
                    <a:pt x="1094" y="238"/>
                  </a:cubicBezTo>
                  <a:cubicBezTo>
                    <a:pt x="1093" y="234"/>
                    <a:pt x="1087" y="200"/>
                    <a:pt x="1083" y="192"/>
                  </a:cubicBezTo>
                  <a:cubicBezTo>
                    <a:pt x="1062" y="148"/>
                    <a:pt x="983" y="83"/>
                    <a:pt x="937" y="70"/>
                  </a:cubicBezTo>
                  <a:cubicBezTo>
                    <a:pt x="906" y="37"/>
                    <a:pt x="896" y="48"/>
                    <a:pt x="867" y="29"/>
                  </a:cubicBezTo>
                  <a:cubicBezTo>
                    <a:pt x="854" y="21"/>
                    <a:pt x="844" y="10"/>
                    <a:pt x="83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99FF"/>
                </a:gs>
                <a:gs pos="100000">
                  <a:schemeClr val="bg1"/>
                </a:gs>
              </a:gsLst>
              <a:path path="rect">
                <a:fillToRect t="100000" r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5" name="Line 5"/>
            <p:cNvSpPr>
              <a:spLocks noChangeShapeType="1"/>
            </p:cNvSpPr>
            <p:nvPr/>
          </p:nvSpPr>
          <p:spPr bwMode="auto">
            <a:xfrm>
              <a:off x="1745" y="2661"/>
              <a:ext cx="2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6" name="Text Box 6"/>
            <p:cNvSpPr txBox="1">
              <a:spLocks noChangeArrowheads="1"/>
            </p:cNvSpPr>
            <p:nvPr/>
          </p:nvSpPr>
          <p:spPr bwMode="auto">
            <a:xfrm>
              <a:off x="2216" y="2709"/>
              <a:ext cx="133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120000"/>
              </a:pPr>
              <a:r>
                <a:rPr lang="zh-CN" altLang="en-GB" sz="1800" b="1" i="1">
                  <a:solidFill>
                    <a:srgbClr val="000099"/>
                  </a:solidFill>
                </a:rPr>
                <a:t>设计数据 </a:t>
              </a:r>
              <a:r>
                <a:rPr lang="zh-CN" altLang="en-GB" b="1" i="1">
                  <a:solidFill>
                    <a:srgbClr val="000099"/>
                  </a:solidFill>
                </a:rPr>
                <a:t>（</a:t>
              </a:r>
              <a:r>
                <a:rPr lang="en-GB" altLang="zh-CN" b="1" i="1">
                  <a:solidFill>
                    <a:srgbClr val="000099"/>
                  </a:solidFill>
                </a:rPr>
                <a:t>3D</a:t>
              </a:r>
              <a:r>
                <a:rPr lang="zh-CN" altLang="en-GB" b="1" i="1">
                  <a:solidFill>
                    <a:srgbClr val="000099"/>
                  </a:solidFill>
                </a:rPr>
                <a:t>模型， </a:t>
              </a:r>
            </a:p>
            <a:p>
              <a:pPr>
                <a:spcBef>
                  <a:spcPct val="20000"/>
                </a:spcBef>
                <a:buSzPct val="120000"/>
              </a:pPr>
              <a:r>
                <a:rPr lang="zh-CN" altLang="en-GB" b="1" i="1">
                  <a:solidFill>
                    <a:srgbClr val="000099"/>
                  </a:solidFill>
                </a:rPr>
                <a:t>产品结构）</a:t>
              </a:r>
              <a:endParaRPr lang="en-GB" altLang="zh-CN" b="1" i="1">
                <a:solidFill>
                  <a:srgbClr val="000099"/>
                </a:solidFill>
              </a:endParaRPr>
            </a:p>
          </p:txBody>
        </p:sp>
        <p:sp>
          <p:nvSpPr>
            <p:cNvPr id="21517" name="Line 7"/>
            <p:cNvSpPr>
              <a:spLocks noChangeShapeType="1"/>
            </p:cNvSpPr>
            <p:nvPr/>
          </p:nvSpPr>
          <p:spPr bwMode="auto">
            <a:xfrm>
              <a:off x="1864" y="2221"/>
              <a:ext cx="17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8" name="Text Box 8"/>
            <p:cNvSpPr txBox="1">
              <a:spLocks noChangeArrowheads="1"/>
            </p:cNvSpPr>
            <p:nvPr/>
          </p:nvSpPr>
          <p:spPr bwMode="auto">
            <a:xfrm>
              <a:off x="2065" y="2288"/>
              <a:ext cx="16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SzPct val="120000"/>
              </a:pPr>
              <a:r>
                <a:rPr lang="zh-CN" altLang="en-GB" b="1" i="1">
                  <a:solidFill>
                    <a:srgbClr val="000099"/>
                  </a:solidFill>
                </a:rPr>
                <a:t>配置（构型）管理   </a:t>
              </a:r>
            </a:p>
          </p:txBody>
        </p:sp>
        <p:sp>
          <p:nvSpPr>
            <p:cNvPr id="21519" name="Freeform 9"/>
            <p:cNvSpPr>
              <a:spLocks/>
            </p:cNvSpPr>
            <p:nvPr/>
          </p:nvSpPr>
          <p:spPr bwMode="auto">
            <a:xfrm>
              <a:off x="1420" y="1624"/>
              <a:ext cx="2657" cy="86"/>
            </a:xfrm>
            <a:custGeom>
              <a:avLst/>
              <a:gdLst>
                <a:gd name="T0" fmla="*/ 0 w 2048"/>
                <a:gd name="T1" fmla="*/ 49 h 76"/>
                <a:gd name="T2" fmla="*/ 210 w 2048"/>
                <a:gd name="T3" fmla="*/ 14 h 76"/>
                <a:gd name="T4" fmla="*/ 239 w 2048"/>
                <a:gd name="T5" fmla="*/ 32 h 76"/>
                <a:gd name="T6" fmla="*/ 471 w 2048"/>
                <a:gd name="T7" fmla="*/ 26 h 76"/>
                <a:gd name="T8" fmla="*/ 524 w 2048"/>
                <a:gd name="T9" fmla="*/ 3 h 76"/>
                <a:gd name="T10" fmla="*/ 617 w 2048"/>
                <a:gd name="T11" fmla="*/ 8 h 76"/>
                <a:gd name="T12" fmla="*/ 605 w 2048"/>
                <a:gd name="T13" fmla="*/ 26 h 76"/>
                <a:gd name="T14" fmla="*/ 617 w 2048"/>
                <a:gd name="T15" fmla="*/ 43 h 76"/>
                <a:gd name="T16" fmla="*/ 890 w 2048"/>
                <a:gd name="T17" fmla="*/ 38 h 76"/>
                <a:gd name="T18" fmla="*/ 1013 w 2048"/>
                <a:gd name="T19" fmla="*/ 3 h 76"/>
                <a:gd name="T20" fmla="*/ 1065 w 2048"/>
                <a:gd name="T21" fmla="*/ 8 h 76"/>
                <a:gd name="T22" fmla="*/ 1088 w 2048"/>
                <a:gd name="T23" fmla="*/ 14 h 76"/>
                <a:gd name="T24" fmla="*/ 1077 w 2048"/>
                <a:gd name="T25" fmla="*/ 32 h 76"/>
                <a:gd name="T26" fmla="*/ 1356 w 2048"/>
                <a:gd name="T27" fmla="*/ 43 h 76"/>
                <a:gd name="T28" fmla="*/ 1530 w 2048"/>
                <a:gd name="T29" fmla="*/ 8 h 76"/>
                <a:gd name="T30" fmla="*/ 1536 w 2048"/>
                <a:gd name="T31" fmla="*/ 32 h 76"/>
                <a:gd name="T32" fmla="*/ 1554 w 2048"/>
                <a:gd name="T33" fmla="*/ 43 h 76"/>
                <a:gd name="T34" fmla="*/ 1740 w 2048"/>
                <a:gd name="T35" fmla="*/ 38 h 76"/>
                <a:gd name="T36" fmla="*/ 1792 w 2048"/>
                <a:gd name="T37" fmla="*/ 26 h 76"/>
                <a:gd name="T38" fmla="*/ 1827 w 2048"/>
                <a:gd name="T39" fmla="*/ 14 h 76"/>
                <a:gd name="T40" fmla="*/ 1845 w 2048"/>
                <a:gd name="T41" fmla="*/ 8 h 76"/>
                <a:gd name="T42" fmla="*/ 1932 w 2048"/>
                <a:gd name="T43" fmla="*/ 14 h 76"/>
                <a:gd name="T44" fmla="*/ 1973 w 2048"/>
                <a:gd name="T45" fmla="*/ 20 h 76"/>
                <a:gd name="T46" fmla="*/ 1961 w 2048"/>
                <a:gd name="T47" fmla="*/ 38 h 76"/>
                <a:gd name="T48" fmla="*/ 2007 w 2048"/>
                <a:gd name="T49" fmla="*/ 55 h 76"/>
                <a:gd name="T50" fmla="*/ 2048 w 2048"/>
                <a:gd name="T51" fmla="*/ 55 h 7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048"/>
                <a:gd name="T79" fmla="*/ 0 h 76"/>
                <a:gd name="T80" fmla="*/ 2048 w 2048"/>
                <a:gd name="T81" fmla="*/ 76 h 7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048" h="76">
                  <a:moveTo>
                    <a:pt x="0" y="49"/>
                  </a:moveTo>
                  <a:cubicBezTo>
                    <a:pt x="69" y="31"/>
                    <a:pt x="140" y="24"/>
                    <a:pt x="210" y="14"/>
                  </a:cubicBezTo>
                  <a:cubicBezTo>
                    <a:pt x="218" y="52"/>
                    <a:pt x="206" y="34"/>
                    <a:pt x="239" y="32"/>
                  </a:cubicBezTo>
                  <a:cubicBezTo>
                    <a:pt x="316" y="28"/>
                    <a:pt x="394" y="28"/>
                    <a:pt x="471" y="26"/>
                  </a:cubicBezTo>
                  <a:cubicBezTo>
                    <a:pt x="513" y="12"/>
                    <a:pt x="495" y="20"/>
                    <a:pt x="524" y="3"/>
                  </a:cubicBezTo>
                  <a:cubicBezTo>
                    <a:pt x="555" y="5"/>
                    <a:pt x="587" y="0"/>
                    <a:pt x="617" y="8"/>
                  </a:cubicBezTo>
                  <a:cubicBezTo>
                    <a:pt x="624" y="10"/>
                    <a:pt x="605" y="19"/>
                    <a:pt x="605" y="26"/>
                  </a:cubicBezTo>
                  <a:cubicBezTo>
                    <a:pt x="605" y="33"/>
                    <a:pt x="613" y="37"/>
                    <a:pt x="617" y="43"/>
                  </a:cubicBezTo>
                  <a:cubicBezTo>
                    <a:pt x="708" y="33"/>
                    <a:pt x="799" y="44"/>
                    <a:pt x="890" y="38"/>
                  </a:cubicBezTo>
                  <a:cubicBezTo>
                    <a:pt x="932" y="24"/>
                    <a:pt x="970" y="9"/>
                    <a:pt x="1013" y="3"/>
                  </a:cubicBezTo>
                  <a:cubicBezTo>
                    <a:pt x="1030" y="5"/>
                    <a:pt x="1048" y="5"/>
                    <a:pt x="1065" y="8"/>
                  </a:cubicBezTo>
                  <a:cubicBezTo>
                    <a:pt x="1073" y="9"/>
                    <a:pt x="1084" y="7"/>
                    <a:pt x="1088" y="14"/>
                  </a:cubicBezTo>
                  <a:cubicBezTo>
                    <a:pt x="1091" y="20"/>
                    <a:pt x="1081" y="26"/>
                    <a:pt x="1077" y="32"/>
                  </a:cubicBezTo>
                  <a:cubicBezTo>
                    <a:pt x="1134" y="69"/>
                    <a:pt x="1307" y="45"/>
                    <a:pt x="1356" y="43"/>
                  </a:cubicBezTo>
                  <a:cubicBezTo>
                    <a:pt x="1415" y="36"/>
                    <a:pt x="1470" y="16"/>
                    <a:pt x="1530" y="8"/>
                  </a:cubicBezTo>
                  <a:cubicBezTo>
                    <a:pt x="1574" y="23"/>
                    <a:pt x="1530" y="1"/>
                    <a:pt x="1536" y="32"/>
                  </a:cubicBezTo>
                  <a:cubicBezTo>
                    <a:pt x="1537" y="39"/>
                    <a:pt x="1548" y="39"/>
                    <a:pt x="1554" y="43"/>
                  </a:cubicBezTo>
                  <a:cubicBezTo>
                    <a:pt x="1620" y="38"/>
                    <a:pt x="1674" y="32"/>
                    <a:pt x="1740" y="38"/>
                  </a:cubicBezTo>
                  <a:cubicBezTo>
                    <a:pt x="1757" y="34"/>
                    <a:pt x="1775" y="31"/>
                    <a:pt x="1792" y="26"/>
                  </a:cubicBezTo>
                  <a:cubicBezTo>
                    <a:pt x="1804" y="23"/>
                    <a:pt x="1815" y="18"/>
                    <a:pt x="1827" y="14"/>
                  </a:cubicBezTo>
                  <a:cubicBezTo>
                    <a:pt x="1833" y="12"/>
                    <a:pt x="1845" y="8"/>
                    <a:pt x="1845" y="8"/>
                  </a:cubicBezTo>
                  <a:cubicBezTo>
                    <a:pt x="1874" y="10"/>
                    <a:pt x="1903" y="11"/>
                    <a:pt x="1932" y="14"/>
                  </a:cubicBezTo>
                  <a:cubicBezTo>
                    <a:pt x="1946" y="15"/>
                    <a:pt x="1962" y="11"/>
                    <a:pt x="1973" y="20"/>
                  </a:cubicBezTo>
                  <a:cubicBezTo>
                    <a:pt x="1979" y="25"/>
                    <a:pt x="1965" y="32"/>
                    <a:pt x="1961" y="38"/>
                  </a:cubicBezTo>
                  <a:cubicBezTo>
                    <a:pt x="1971" y="76"/>
                    <a:pt x="1958" y="59"/>
                    <a:pt x="2007" y="55"/>
                  </a:cubicBezTo>
                  <a:cubicBezTo>
                    <a:pt x="2021" y="54"/>
                    <a:pt x="2034" y="55"/>
                    <a:pt x="2048" y="55"/>
                  </a:cubicBezTo>
                </a:path>
              </a:pathLst>
            </a:custGeom>
            <a:noFill/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531" y="1655"/>
              <a:ext cx="205" cy="984"/>
              <a:chOff x="3810" y="2329"/>
              <a:chExt cx="144" cy="791"/>
            </a:xfrm>
          </p:grpSpPr>
          <p:sp>
            <p:nvSpPr>
              <p:cNvPr id="21539" name="Oval 11"/>
              <p:cNvSpPr>
                <a:spLocks noChangeArrowheads="1"/>
              </p:cNvSpPr>
              <p:nvPr/>
            </p:nvSpPr>
            <p:spPr bwMode="auto">
              <a:xfrm>
                <a:off x="3858" y="2694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0" name="Oval 12"/>
              <p:cNvSpPr>
                <a:spLocks noChangeArrowheads="1"/>
              </p:cNvSpPr>
              <p:nvPr/>
            </p:nvSpPr>
            <p:spPr bwMode="auto">
              <a:xfrm>
                <a:off x="3816" y="2772"/>
                <a:ext cx="34" cy="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1" name="Oval 13"/>
              <p:cNvSpPr>
                <a:spLocks noChangeArrowheads="1"/>
              </p:cNvSpPr>
              <p:nvPr/>
            </p:nvSpPr>
            <p:spPr bwMode="auto">
              <a:xfrm>
                <a:off x="3840" y="2970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2" name="Oval 14"/>
              <p:cNvSpPr>
                <a:spLocks noChangeArrowheads="1"/>
              </p:cNvSpPr>
              <p:nvPr/>
            </p:nvSpPr>
            <p:spPr bwMode="auto">
              <a:xfrm>
                <a:off x="3810" y="2880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3" name="Oval 15"/>
              <p:cNvSpPr>
                <a:spLocks noChangeArrowheads="1"/>
              </p:cNvSpPr>
              <p:nvPr/>
            </p:nvSpPr>
            <p:spPr bwMode="auto">
              <a:xfrm>
                <a:off x="3906" y="2784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4" name="Oval 16"/>
              <p:cNvSpPr>
                <a:spLocks noChangeArrowheads="1"/>
              </p:cNvSpPr>
              <p:nvPr/>
            </p:nvSpPr>
            <p:spPr bwMode="auto">
              <a:xfrm>
                <a:off x="3906" y="2880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5" name="Oval 17"/>
              <p:cNvSpPr>
                <a:spLocks noChangeArrowheads="1"/>
              </p:cNvSpPr>
              <p:nvPr/>
            </p:nvSpPr>
            <p:spPr bwMode="auto">
              <a:xfrm>
                <a:off x="3883" y="2592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6" name="Oval 18"/>
              <p:cNvSpPr>
                <a:spLocks noChangeArrowheads="1"/>
              </p:cNvSpPr>
              <p:nvPr/>
            </p:nvSpPr>
            <p:spPr bwMode="auto">
              <a:xfrm>
                <a:off x="3894" y="2502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7" name="Oval 19"/>
              <p:cNvSpPr>
                <a:spLocks noChangeArrowheads="1"/>
              </p:cNvSpPr>
              <p:nvPr/>
            </p:nvSpPr>
            <p:spPr bwMode="auto">
              <a:xfrm>
                <a:off x="3894" y="2424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8" name="Oval 20"/>
              <p:cNvSpPr>
                <a:spLocks noChangeArrowheads="1"/>
              </p:cNvSpPr>
              <p:nvPr/>
            </p:nvSpPr>
            <p:spPr bwMode="auto">
              <a:xfrm>
                <a:off x="3912" y="3086"/>
                <a:ext cx="34" cy="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9" name="Oval 21"/>
              <p:cNvSpPr>
                <a:spLocks noChangeArrowheads="1"/>
              </p:cNvSpPr>
              <p:nvPr/>
            </p:nvSpPr>
            <p:spPr bwMode="auto">
              <a:xfrm>
                <a:off x="3888" y="2329"/>
                <a:ext cx="23" cy="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1437" y="2818"/>
              <a:ext cx="615" cy="417"/>
              <a:chOff x="3504" y="1680"/>
              <a:chExt cx="432" cy="335"/>
            </a:xfrm>
          </p:grpSpPr>
          <p:sp>
            <p:nvSpPr>
              <p:cNvPr id="21527" name="Oval 23"/>
              <p:cNvSpPr>
                <a:spLocks noChangeArrowheads="1"/>
              </p:cNvSpPr>
              <p:nvPr/>
            </p:nvSpPr>
            <p:spPr bwMode="auto">
              <a:xfrm>
                <a:off x="3504" y="1680"/>
                <a:ext cx="93" cy="4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8" name="AutoShape 24"/>
              <p:cNvSpPr>
                <a:spLocks noChangeArrowheads="1"/>
              </p:cNvSpPr>
              <p:nvPr/>
            </p:nvSpPr>
            <p:spPr bwMode="auto">
              <a:xfrm rot="2814127">
                <a:off x="3602" y="1668"/>
                <a:ext cx="30" cy="62"/>
              </a:xfrm>
              <a:prstGeom prst="rtTriangl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9" name="Oval 25"/>
              <p:cNvSpPr>
                <a:spLocks noChangeArrowheads="1"/>
              </p:cNvSpPr>
              <p:nvPr/>
            </p:nvSpPr>
            <p:spPr bwMode="auto">
              <a:xfrm>
                <a:off x="3600" y="1776"/>
                <a:ext cx="93" cy="4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0" name="AutoShape 26"/>
              <p:cNvSpPr>
                <a:spLocks noChangeArrowheads="1"/>
              </p:cNvSpPr>
              <p:nvPr/>
            </p:nvSpPr>
            <p:spPr bwMode="auto">
              <a:xfrm rot="2814127">
                <a:off x="3698" y="1764"/>
                <a:ext cx="30" cy="62"/>
              </a:xfrm>
              <a:prstGeom prst="rtTriangl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1" name="Oval 27"/>
              <p:cNvSpPr>
                <a:spLocks noChangeArrowheads="1"/>
              </p:cNvSpPr>
              <p:nvPr/>
            </p:nvSpPr>
            <p:spPr bwMode="auto">
              <a:xfrm>
                <a:off x="3696" y="1872"/>
                <a:ext cx="93" cy="4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2" name="AutoShape 28"/>
              <p:cNvSpPr>
                <a:spLocks noChangeArrowheads="1"/>
              </p:cNvSpPr>
              <p:nvPr/>
            </p:nvSpPr>
            <p:spPr bwMode="auto">
              <a:xfrm rot="2814127">
                <a:off x="3794" y="1860"/>
                <a:ext cx="30" cy="62"/>
              </a:xfrm>
              <a:prstGeom prst="rtTriangl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3" name="Oval 29"/>
              <p:cNvSpPr>
                <a:spLocks noChangeArrowheads="1"/>
              </p:cNvSpPr>
              <p:nvPr/>
            </p:nvSpPr>
            <p:spPr bwMode="auto">
              <a:xfrm>
                <a:off x="3576" y="1968"/>
                <a:ext cx="93" cy="4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4" name="AutoShape 30"/>
              <p:cNvSpPr>
                <a:spLocks noChangeArrowheads="1"/>
              </p:cNvSpPr>
              <p:nvPr/>
            </p:nvSpPr>
            <p:spPr bwMode="auto">
              <a:xfrm rot="2814127">
                <a:off x="3674" y="1956"/>
                <a:ext cx="30" cy="62"/>
              </a:xfrm>
              <a:prstGeom prst="rtTriangl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5" name="Oval 31"/>
              <p:cNvSpPr>
                <a:spLocks noChangeArrowheads="1"/>
              </p:cNvSpPr>
              <p:nvPr/>
            </p:nvSpPr>
            <p:spPr bwMode="auto">
              <a:xfrm>
                <a:off x="3504" y="1872"/>
                <a:ext cx="93" cy="4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6" name="AutoShape 32"/>
              <p:cNvSpPr>
                <a:spLocks noChangeArrowheads="1"/>
              </p:cNvSpPr>
              <p:nvPr/>
            </p:nvSpPr>
            <p:spPr bwMode="auto">
              <a:xfrm rot="2814127">
                <a:off x="3602" y="1860"/>
                <a:ext cx="30" cy="62"/>
              </a:xfrm>
              <a:prstGeom prst="rtTriangl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7" name="Oval 33"/>
              <p:cNvSpPr>
                <a:spLocks noChangeArrowheads="1"/>
              </p:cNvSpPr>
              <p:nvPr/>
            </p:nvSpPr>
            <p:spPr bwMode="auto">
              <a:xfrm>
                <a:off x="3792" y="1968"/>
                <a:ext cx="93" cy="4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8" name="AutoShape 34"/>
              <p:cNvSpPr>
                <a:spLocks noChangeArrowheads="1"/>
              </p:cNvSpPr>
              <p:nvPr/>
            </p:nvSpPr>
            <p:spPr bwMode="auto">
              <a:xfrm rot="2814127">
                <a:off x="3890" y="1956"/>
                <a:ext cx="30" cy="62"/>
              </a:xfrm>
              <a:prstGeom prst="rtTriangl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22" name="Line 35"/>
            <p:cNvSpPr>
              <a:spLocks noChangeShapeType="1"/>
            </p:cNvSpPr>
            <p:nvPr/>
          </p:nvSpPr>
          <p:spPr bwMode="auto">
            <a:xfrm>
              <a:off x="2223" y="1922"/>
              <a:ext cx="12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Text Box 36"/>
            <p:cNvSpPr txBox="1">
              <a:spLocks noChangeArrowheads="1"/>
            </p:cNvSpPr>
            <p:nvPr/>
          </p:nvSpPr>
          <p:spPr bwMode="auto">
            <a:xfrm>
              <a:off x="2512" y="1938"/>
              <a:ext cx="582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120000"/>
              </a:pPr>
              <a:r>
                <a:rPr lang="zh-CN" altLang="en-GB" b="1" i="1">
                  <a:solidFill>
                    <a:srgbClr val="000099"/>
                  </a:solidFill>
                </a:rPr>
                <a:t>数据转换</a:t>
              </a:r>
            </a:p>
          </p:txBody>
        </p:sp>
        <p:sp>
          <p:nvSpPr>
            <p:cNvPr id="21524" name="Text Box 37"/>
            <p:cNvSpPr txBox="1">
              <a:spLocks noChangeArrowheads="1"/>
            </p:cNvSpPr>
            <p:nvPr/>
          </p:nvSpPr>
          <p:spPr bwMode="auto">
            <a:xfrm>
              <a:off x="2586" y="1677"/>
              <a:ext cx="46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120000"/>
              </a:pPr>
              <a:r>
                <a:rPr lang="zh-CN" altLang="en-GB" b="1" i="1">
                  <a:solidFill>
                    <a:srgbClr val="000099"/>
                  </a:solidFill>
                </a:rPr>
                <a:t>可视化</a:t>
              </a:r>
            </a:p>
          </p:txBody>
        </p:sp>
        <p:sp>
          <p:nvSpPr>
            <p:cNvPr id="21525" name="Text Box 38"/>
            <p:cNvSpPr txBox="1">
              <a:spLocks noChangeArrowheads="1"/>
            </p:cNvSpPr>
            <p:nvPr/>
          </p:nvSpPr>
          <p:spPr bwMode="auto">
            <a:xfrm>
              <a:off x="2603" y="1266"/>
              <a:ext cx="68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SzPct val="120000"/>
              </a:pPr>
              <a:r>
                <a:rPr lang="en-GB" altLang="zh-CN" sz="1800" b="1" i="1">
                  <a:solidFill>
                    <a:srgbClr val="000099"/>
                  </a:solidFill>
                </a:rPr>
                <a:t>DMU</a:t>
              </a:r>
            </a:p>
          </p:txBody>
        </p:sp>
        <p:sp>
          <p:nvSpPr>
            <p:cNvPr id="716839" name="WordArt 39"/>
            <p:cNvSpPr>
              <a:spLocks noChangeArrowheads="1" noChangeShapeType="1" noTextEdit="1"/>
            </p:cNvSpPr>
            <p:nvPr/>
          </p:nvSpPr>
          <p:spPr bwMode="auto">
            <a:xfrm>
              <a:off x="2282" y="798"/>
              <a:ext cx="1042" cy="352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9900"/>
                  </a:solidFill>
                  <a:latin typeface="Arial Black"/>
                  <a:ea typeface="+mn-ea"/>
                </a:rPr>
                <a:t>DMU</a:t>
              </a:r>
              <a:r>
                <a:rPr lang="zh-CN" altLang="en-US" sz="14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9900"/>
                  </a:solidFill>
                  <a:latin typeface="Arial Black"/>
                  <a:ea typeface="+mn-ea"/>
                </a:rPr>
                <a:t>应用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57200" y="5886450"/>
            <a:ext cx="8348663" cy="396875"/>
            <a:chOff x="288" y="3772"/>
            <a:chExt cx="5259" cy="250"/>
          </a:xfrm>
        </p:grpSpPr>
        <p:sp>
          <p:nvSpPr>
            <p:cNvPr id="21511" name="Text Box 49"/>
            <p:cNvSpPr txBox="1">
              <a:spLocks noChangeArrowheads="1"/>
            </p:cNvSpPr>
            <p:nvPr/>
          </p:nvSpPr>
          <p:spPr bwMode="auto">
            <a:xfrm>
              <a:off x="662" y="3772"/>
              <a:ext cx="488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30000"/>
                </a:spcBef>
                <a:buClr>
                  <a:schemeClr val="tx2"/>
                </a:buClr>
                <a:buSzPct val="105000"/>
                <a:buFont typeface="Wingdings" pitchFamily="2" charset="2"/>
                <a:buNone/>
              </a:pPr>
              <a:r>
                <a:rPr lang="zh-CN" altLang="en-GB" sz="2000" b="1">
                  <a:solidFill>
                    <a:schemeClr val="folHlink"/>
                  </a:solidFill>
                </a:rPr>
                <a:t>以上</a:t>
              </a:r>
              <a:r>
                <a:rPr lang="en-GB" altLang="zh-CN" sz="2000" b="1">
                  <a:solidFill>
                    <a:schemeClr val="folHlink"/>
                  </a:solidFill>
                </a:rPr>
                <a:t>DMU</a:t>
              </a:r>
              <a:r>
                <a:rPr lang="zh-CN" altLang="en-GB" sz="2000" b="1">
                  <a:solidFill>
                    <a:schemeClr val="folHlink"/>
                  </a:solidFill>
                </a:rPr>
                <a:t>应用的表象之下，隐藏着一些工作和其他的大量内容。</a:t>
              </a:r>
              <a:endParaRPr lang="en-GB" altLang="zh-CN" sz="2000" b="1">
                <a:solidFill>
                  <a:schemeClr val="folHlink"/>
                </a:solidFill>
              </a:endParaRPr>
            </a:p>
          </p:txBody>
        </p:sp>
        <p:sp>
          <p:nvSpPr>
            <p:cNvPr id="21512" name="AutoShape 50"/>
            <p:cNvSpPr>
              <a:spLocks noChangeArrowheads="1"/>
            </p:cNvSpPr>
            <p:nvPr/>
          </p:nvSpPr>
          <p:spPr bwMode="auto">
            <a:xfrm>
              <a:off x="288" y="3776"/>
              <a:ext cx="328" cy="240"/>
            </a:xfrm>
            <a:custGeom>
              <a:avLst/>
              <a:gdLst>
                <a:gd name="T0" fmla="*/ 246 w 21600"/>
                <a:gd name="T1" fmla="*/ 0 h 21600"/>
                <a:gd name="T2" fmla="*/ 0 w 21600"/>
                <a:gd name="T3" fmla="*/ 120 h 21600"/>
                <a:gd name="T4" fmla="*/ 246 w 21600"/>
                <a:gd name="T5" fmla="*/ 240 h 21600"/>
                <a:gd name="T6" fmla="*/ 32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9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lIns="91775" tIns="45888" rIns="91775" bIns="45888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/>
          <a:stretch>
            <a:fillRect/>
          </a:stretch>
        </p:blipFill>
        <p:spPr>
          <a:xfrm>
            <a:off x="4679576" y="1381125"/>
            <a:ext cx="3695478" cy="2441431"/>
          </a:xfrm>
          <a:noFill/>
        </p:spPr>
      </p:pic>
      <p:sp>
        <p:nvSpPr>
          <p:cNvPr id="22533" name="Rectangle 4"/>
          <p:cNvSpPr>
            <a:spLocks noGrp="1" noChangeArrowheads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应用场景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381000" y="1365250"/>
            <a:ext cx="4432300" cy="36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r>
              <a:rPr lang="zh-CN" altLang="en-GB" sz="1900" b="1" dirty="0">
                <a:solidFill>
                  <a:srgbClr val="0000CC"/>
                </a:solidFill>
              </a:rPr>
              <a:t>作为一</a:t>
            </a:r>
            <a:r>
              <a:rPr lang="zh-CN" altLang="en-GB" sz="1900" b="1" dirty="0" smtClean="0">
                <a:solidFill>
                  <a:srgbClr val="0000CC"/>
                </a:solidFill>
              </a:rPr>
              <a:t>个电气工程师</a:t>
            </a:r>
            <a:r>
              <a:rPr lang="zh-CN" altLang="en-GB" sz="1900" b="1" dirty="0">
                <a:solidFill>
                  <a:srgbClr val="0000CC"/>
                </a:solidFill>
              </a:rPr>
              <a:t>，在应用</a:t>
            </a:r>
            <a:r>
              <a:rPr lang="en-GB" altLang="zh-CN" sz="1900" b="1" dirty="0">
                <a:solidFill>
                  <a:srgbClr val="0000CC"/>
                </a:solidFill>
              </a:rPr>
              <a:t>DMU</a:t>
            </a:r>
            <a:r>
              <a:rPr lang="zh-CN" altLang="en-GB" sz="1900" b="1" dirty="0">
                <a:solidFill>
                  <a:srgbClr val="0000CC"/>
                </a:solidFill>
              </a:rPr>
              <a:t>时，我需要考虑以下问题</a:t>
            </a:r>
            <a:r>
              <a:rPr lang="zh-CN" altLang="en-GB" sz="1900" b="1" dirty="0" smtClean="0">
                <a:solidFill>
                  <a:srgbClr val="0000CC"/>
                </a:solidFill>
              </a:rPr>
              <a:t>：</a:t>
            </a:r>
            <a:endParaRPr lang="en-US" altLang="zh-CN" sz="1900" b="1" dirty="0" smtClean="0">
              <a:solidFill>
                <a:srgbClr val="0000CC"/>
              </a:solidFill>
            </a:endParaRPr>
          </a:p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endParaRPr lang="zh-CN" altLang="en-GB" sz="1900" b="1" dirty="0">
              <a:solidFill>
                <a:srgbClr val="0000CC"/>
              </a:solidFill>
            </a:endParaRPr>
          </a:p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ü"/>
              <a:tabLst>
                <a:tab pos="190500" algn="l"/>
              </a:tabLst>
            </a:pPr>
            <a:r>
              <a:rPr lang="zh-CN" altLang="en-US" sz="1900" b="1" dirty="0">
                <a:solidFill>
                  <a:srgbClr val="0000CC"/>
                </a:solidFill>
              </a:rPr>
              <a:t> 我是否能访问我所感兴趣的数据；</a:t>
            </a:r>
          </a:p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ü"/>
              <a:tabLst>
                <a:tab pos="190500" algn="l"/>
              </a:tabLst>
            </a:pPr>
            <a:r>
              <a:rPr lang="zh-CN" altLang="en-US" sz="1900" b="1" dirty="0">
                <a:solidFill>
                  <a:srgbClr val="0000CC"/>
                </a:solidFill>
              </a:rPr>
              <a:t> 正在使用的数据是否是最新的数据；</a:t>
            </a:r>
          </a:p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ü"/>
              <a:tabLst>
                <a:tab pos="190500" algn="l"/>
              </a:tabLst>
            </a:pPr>
            <a:r>
              <a:rPr lang="zh-CN" altLang="en-US" sz="1900" b="1" dirty="0">
                <a:solidFill>
                  <a:srgbClr val="0000CC"/>
                </a:solidFill>
              </a:rPr>
              <a:t> 它们是否属于所需要研究的批架次；</a:t>
            </a:r>
          </a:p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ü"/>
              <a:tabLst>
                <a:tab pos="190500" algn="l"/>
              </a:tabLst>
            </a:pPr>
            <a:r>
              <a:rPr lang="zh-CN" altLang="en-US" sz="1900" b="1" dirty="0">
                <a:solidFill>
                  <a:srgbClr val="0000CC"/>
                </a:solidFill>
              </a:rPr>
              <a:t> 使用的数据成熟度如何，参考它们有多大风险；</a:t>
            </a:r>
          </a:p>
          <a:p>
            <a:pPr defTabSz="673100">
              <a:lnSpc>
                <a:spcPct val="110000"/>
              </a:lnSpc>
              <a:buSzPct val="50000"/>
              <a:buFont typeface="Wingdings" pitchFamily="2" charset="2"/>
              <a:buChar char="ü"/>
              <a:tabLst>
                <a:tab pos="190500" algn="l"/>
              </a:tabLst>
            </a:pPr>
            <a:r>
              <a:rPr lang="en-US" altLang="zh-CN" sz="1900" b="1" dirty="0">
                <a:solidFill>
                  <a:srgbClr val="0000CC"/>
                </a:solidFill>
              </a:rPr>
              <a:t> … …</a:t>
            </a:r>
          </a:p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endParaRPr lang="zh-CN" altLang="en-US" sz="1900" b="1" dirty="0">
              <a:solidFill>
                <a:schemeClr val="accent1"/>
              </a:solidFill>
            </a:endParaRPr>
          </a:p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endParaRPr lang="zh-CN" altLang="en-US" sz="1900" b="1" dirty="0">
              <a:solidFill>
                <a:schemeClr val="accent1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730750" y="4175125"/>
            <a:ext cx="4335463" cy="1466850"/>
            <a:chOff x="2804" y="2686"/>
            <a:chExt cx="2923" cy="989"/>
          </a:xfrm>
        </p:grpSpPr>
        <p:sp>
          <p:nvSpPr>
            <p:cNvPr id="22536" name="Line 8"/>
            <p:cNvSpPr>
              <a:spLocks noChangeShapeType="1"/>
            </p:cNvSpPr>
            <p:nvPr/>
          </p:nvSpPr>
          <p:spPr bwMode="auto">
            <a:xfrm>
              <a:off x="4207" y="2694"/>
              <a:ext cx="792" cy="55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>
              <a:off x="3511" y="2686"/>
              <a:ext cx="696" cy="52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26026" name="Picture 10" descr="!a330300250dpi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328" y="3313"/>
              <a:ext cx="1399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pic>
          <p:nvPicPr>
            <p:cNvPr id="726027" name="Picture 11" descr="!a330200250dpi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2804" y="3252"/>
              <a:ext cx="1270" cy="345"/>
            </a:xfrm>
            <a:prstGeom prst="rect">
              <a:avLst/>
            </a:prstGeom>
            <a:noFill/>
            <a:effectLst>
              <a:outerShdw dist="35921" dir="2700000" algn="ctr" rotWithShape="0">
                <a:srgbClr val="000099"/>
              </a:outerShdw>
            </a:effectLst>
          </p:spPr>
        </p:pic>
        <p:sp>
          <p:nvSpPr>
            <p:cNvPr id="22540" name="Text Box 14"/>
            <p:cNvSpPr txBox="1">
              <a:spLocks noChangeArrowheads="1"/>
            </p:cNvSpPr>
            <p:nvPr/>
          </p:nvSpPr>
          <p:spPr bwMode="auto">
            <a:xfrm>
              <a:off x="3696" y="2744"/>
              <a:ext cx="232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4552" y="2736"/>
              <a:ext cx="232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DMU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的内容</a:t>
            </a:r>
          </a:p>
        </p:txBody>
      </p:sp>
      <p:sp>
        <p:nvSpPr>
          <p:cNvPr id="23557" name="Rectangle 44"/>
          <p:cNvSpPr>
            <a:spLocks noChangeArrowheads="1"/>
          </p:cNvSpPr>
          <p:nvPr/>
        </p:nvSpPr>
        <p:spPr bwMode="auto">
          <a:xfrm>
            <a:off x="381000" y="1384300"/>
            <a:ext cx="8369300" cy="13788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73100">
              <a:lnSpc>
                <a:spcPct val="110000"/>
              </a:lnSpc>
              <a:tabLst>
                <a:tab pos="190500" algn="l"/>
              </a:tabLst>
            </a:pPr>
            <a:r>
              <a:rPr lang="zh-CN" altLang="en-US" sz="1900" b="1" dirty="0">
                <a:solidFill>
                  <a:srgbClr val="0000CC"/>
                </a:solidFill>
              </a:rPr>
              <a:t>数字化样机 （</a:t>
            </a:r>
            <a:r>
              <a:rPr lang="en-US" altLang="zh-CN" sz="1900" b="1" dirty="0">
                <a:solidFill>
                  <a:srgbClr val="0000CC"/>
                </a:solidFill>
              </a:rPr>
              <a:t>DMU</a:t>
            </a:r>
            <a:r>
              <a:rPr lang="zh-CN" altLang="en-US" sz="1900" b="1" dirty="0">
                <a:solidFill>
                  <a:srgbClr val="0000CC"/>
                </a:solidFill>
              </a:rPr>
              <a:t>）</a:t>
            </a:r>
            <a:r>
              <a:rPr lang="en-US" altLang="zh-CN" sz="1900" b="1" dirty="0">
                <a:solidFill>
                  <a:srgbClr val="0000CC"/>
                </a:solidFill>
              </a:rPr>
              <a:t>, </a:t>
            </a:r>
            <a:r>
              <a:rPr lang="zh-CN" altLang="en-US" sz="1900" b="1" dirty="0">
                <a:solidFill>
                  <a:srgbClr val="0000CC"/>
                </a:solidFill>
              </a:rPr>
              <a:t>广泛的来说，有以下内容：</a:t>
            </a:r>
          </a:p>
          <a:p>
            <a:pPr marL="996950" lvl="1" indent="-514350" defTabSz="673100">
              <a:lnSpc>
                <a:spcPct val="110000"/>
              </a:lnSpc>
              <a:buSzPct val="50000"/>
              <a:buFont typeface="+mj-lt"/>
              <a:buAutoNum type="romanUcPeriod"/>
              <a:tabLst>
                <a:tab pos="190500" algn="l"/>
              </a:tabLst>
            </a:pPr>
            <a:r>
              <a:rPr lang="en-US" altLang="zh-CN" sz="1900" b="1" dirty="0">
                <a:solidFill>
                  <a:srgbClr val="0000CC"/>
                </a:solidFill>
              </a:rPr>
              <a:t> 3D</a:t>
            </a:r>
            <a:r>
              <a:rPr lang="zh-CN" altLang="en-US" sz="1900" b="1" dirty="0">
                <a:solidFill>
                  <a:srgbClr val="0000CC"/>
                </a:solidFill>
              </a:rPr>
              <a:t>模型 （</a:t>
            </a:r>
            <a:r>
              <a:rPr lang="en-US" altLang="zh-CN" sz="1900" b="1" dirty="0">
                <a:solidFill>
                  <a:srgbClr val="0000CC"/>
                </a:solidFill>
              </a:rPr>
              <a:t>CAD</a:t>
            </a:r>
            <a:r>
              <a:rPr lang="zh-CN" altLang="en-US" sz="1900" b="1" dirty="0">
                <a:solidFill>
                  <a:srgbClr val="0000CC"/>
                </a:solidFill>
              </a:rPr>
              <a:t>数据或者可视化格式数据）；</a:t>
            </a:r>
          </a:p>
          <a:p>
            <a:pPr marL="996950" lvl="1" indent="-514350" defTabSz="673100">
              <a:lnSpc>
                <a:spcPct val="110000"/>
              </a:lnSpc>
              <a:buSzPct val="50000"/>
              <a:buFont typeface="+mj-lt"/>
              <a:buAutoNum type="romanUcPeriod"/>
              <a:tabLst>
                <a:tab pos="190500" algn="l"/>
              </a:tabLst>
            </a:pPr>
            <a:r>
              <a:rPr lang="en-US" altLang="zh-CN" sz="1900" b="1" dirty="0">
                <a:solidFill>
                  <a:srgbClr val="0000CC"/>
                </a:solidFill>
              </a:rPr>
              <a:t> </a:t>
            </a:r>
            <a:r>
              <a:rPr lang="zh-CN" altLang="en-US" sz="1900" b="1" dirty="0">
                <a:solidFill>
                  <a:srgbClr val="0000CC"/>
                </a:solidFill>
              </a:rPr>
              <a:t>产品结构，包含父子关系等逻辑关系；</a:t>
            </a:r>
            <a:endParaRPr lang="en-US" sz="1900" b="1" dirty="0">
              <a:solidFill>
                <a:srgbClr val="0000CC"/>
              </a:solidFill>
            </a:endParaRPr>
          </a:p>
          <a:p>
            <a:pPr marL="996950" lvl="1" indent="-514350" defTabSz="673100">
              <a:lnSpc>
                <a:spcPct val="110000"/>
              </a:lnSpc>
              <a:buSzPct val="50000"/>
              <a:buFont typeface="+mj-lt"/>
              <a:buAutoNum type="romanUcPeriod"/>
              <a:tabLst>
                <a:tab pos="190500" algn="l"/>
              </a:tabLst>
            </a:pPr>
            <a:r>
              <a:rPr lang="en-US" sz="1900" b="1" dirty="0">
                <a:solidFill>
                  <a:srgbClr val="0000CC"/>
                </a:solidFill>
              </a:rPr>
              <a:t> </a:t>
            </a:r>
            <a:r>
              <a:rPr lang="zh-CN" altLang="en-US" sz="1900" b="1" dirty="0">
                <a:solidFill>
                  <a:srgbClr val="0000CC"/>
                </a:solidFill>
              </a:rPr>
              <a:t>配置属性，用于生命周期和有效性管理。</a:t>
            </a:r>
            <a:endParaRPr lang="en-US" sz="1900" b="1" dirty="0">
              <a:solidFill>
                <a:srgbClr val="0000CC"/>
              </a:solidFill>
            </a:endParaRP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190500" y="3657600"/>
            <a:ext cx="8748713" cy="2487613"/>
            <a:chOff x="24" y="2304"/>
            <a:chExt cx="5746" cy="1634"/>
          </a:xfrm>
        </p:grpSpPr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1479" y="2343"/>
              <a:ext cx="4291" cy="225"/>
              <a:chOff x="1479" y="2235"/>
              <a:chExt cx="4291" cy="225"/>
            </a:xfrm>
          </p:grpSpPr>
          <p:sp>
            <p:nvSpPr>
              <p:cNvPr id="23572" name="Rectangle 46"/>
              <p:cNvSpPr>
                <a:spLocks noChangeArrowheads="1"/>
              </p:cNvSpPr>
              <p:nvPr/>
            </p:nvSpPr>
            <p:spPr bwMode="auto">
              <a:xfrm>
                <a:off x="1479" y="2235"/>
                <a:ext cx="789" cy="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altLang="zh-CN" b="1"/>
                  <a:t>3D Models</a:t>
                </a:r>
              </a:p>
            </p:txBody>
          </p:sp>
          <p:sp>
            <p:nvSpPr>
              <p:cNvPr id="23573" name="Rectangle 47"/>
              <p:cNvSpPr>
                <a:spLocks noChangeArrowheads="1"/>
              </p:cNvSpPr>
              <p:nvPr/>
            </p:nvSpPr>
            <p:spPr bwMode="auto">
              <a:xfrm>
                <a:off x="2736" y="2239"/>
                <a:ext cx="1255" cy="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altLang="zh-CN" b="1"/>
                  <a:t>Product Structure</a:t>
                </a:r>
              </a:p>
            </p:txBody>
          </p:sp>
          <p:sp>
            <p:nvSpPr>
              <p:cNvPr id="23574" name="Rectangle 48"/>
              <p:cNvSpPr>
                <a:spLocks noChangeArrowheads="1"/>
              </p:cNvSpPr>
              <p:nvPr/>
            </p:nvSpPr>
            <p:spPr bwMode="auto">
              <a:xfrm>
                <a:off x="4128" y="2239"/>
                <a:ext cx="1642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altLang="zh-CN" b="1"/>
                  <a:t>Configuration attributes</a:t>
                </a:r>
              </a:p>
            </p:txBody>
          </p:sp>
        </p:grpSp>
        <p:sp>
          <p:nvSpPr>
            <p:cNvPr id="23560" name="Text Box 49"/>
            <p:cNvSpPr txBox="1">
              <a:spLocks noChangeArrowheads="1"/>
            </p:cNvSpPr>
            <p:nvPr/>
          </p:nvSpPr>
          <p:spPr bwMode="auto">
            <a:xfrm>
              <a:off x="2448" y="3120"/>
              <a:ext cx="199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+</a:t>
              </a:r>
            </a:p>
          </p:txBody>
        </p:sp>
        <p:sp>
          <p:nvSpPr>
            <p:cNvPr id="23561" name="Text Box 50"/>
            <p:cNvSpPr txBox="1">
              <a:spLocks noChangeArrowheads="1"/>
            </p:cNvSpPr>
            <p:nvPr/>
          </p:nvSpPr>
          <p:spPr bwMode="auto">
            <a:xfrm>
              <a:off x="4032" y="3168"/>
              <a:ext cx="199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+</a:t>
              </a:r>
            </a:p>
          </p:txBody>
        </p:sp>
        <p:sp>
          <p:nvSpPr>
            <p:cNvPr id="23562" name="Text Box 51"/>
            <p:cNvSpPr txBox="1">
              <a:spLocks noChangeArrowheads="1"/>
            </p:cNvSpPr>
            <p:nvPr/>
          </p:nvSpPr>
          <p:spPr bwMode="auto">
            <a:xfrm>
              <a:off x="240" y="2304"/>
              <a:ext cx="577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/>
                <a:t>DMU</a:t>
              </a:r>
            </a:p>
          </p:txBody>
        </p:sp>
        <p:sp>
          <p:nvSpPr>
            <p:cNvPr id="23563" name="Text Box 52"/>
            <p:cNvSpPr txBox="1">
              <a:spLocks noChangeArrowheads="1"/>
            </p:cNvSpPr>
            <p:nvPr/>
          </p:nvSpPr>
          <p:spPr bwMode="auto">
            <a:xfrm>
              <a:off x="1105" y="3120"/>
              <a:ext cx="199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=</a:t>
              </a:r>
            </a:p>
          </p:txBody>
        </p:sp>
        <p:pic>
          <p:nvPicPr>
            <p:cNvPr id="23564" name="Picture 53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2640" y="2640"/>
              <a:ext cx="1392" cy="1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3565" name="AutoShape 54"/>
            <p:cNvSpPr>
              <a:spLocks noChangeArrowheads="1"/>
            </p:cNvSpPr>
            <p:nvPr/>
          </p:nvSpPr>
          <p:spPr bwMode="auto">
            <a:xfrm>
              <a:off x="4272" y="2688"/>
              <a:ext cx="576" cy="52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GB" altLang="zh-CN" sz="1200" b="1"/>
                <a:t>Vault</a:t>
              </a:r>
            </a:p>
          </p:txBody>
        </p:sp>
        <p:sp>
          <p:nvSpPr>
            <p:cNvPr id="23566" name="AutoShape 55"/>
            <p:cNvSpPr>
              <a:spLocks noChangeArrowheads="1"/>
            </p:cNvSpPr>
            <p:nvPr/>
          </p:nvSpPr>
          <p:spPr bwMode="auto">
            <a:xfrm>
              <a:off x="4992" y="3216"/>
              <a:ext cx="576" cy="52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GB" altLang="zh-CN" sz="1200" b="1"/>
                <a:t>PDM</a:t>
              </a:r>
            </a:p>
          </p:txBody>
        </p:sp>
        <p:sp>
          <p:nvSpPr>
            <p:cNvPr id="23567" name="Text Box 56"/>
            <p:cNvSpPr txBox="1">
              <a:spLocks noChangeArrowheads="1"/>
            </p:cNvSpPr>
            <p:nvPr/>
          </p:nvSpPr>
          <p:spPr bwMode="auto">
            <a:xfrm>
              <a:off x="4896" y="2688"/>
              <a:ext cx="774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altLang="zh-CN" sz="1000" b="1"/>
                <a:t>Vault revision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GB" altLang="zh-CN" sz="1000" b="1"/>
                <a:t>Status INW, REL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GB" altLang="zh-CN" sz="1000" b="1"/>
                <a:t>…</a:t>
              </a:r>
            </a:p>
          </p:txBody>
        </p:sp>
        <p:sp>
          <p:nvSpPr>
            <p:cNvPr id="23568" name="Text Box 57"/>
            <p:cNvSpPr txBox="1">
              <a:spLocks noChangeArrowheads="1"/>
            </p:cNvSpPr>
            <p:nvPr/>
          </p:nvSpPr>
          <p:spPr bwMode="auto">
            <a:xfrm>
              <a:off x="4224" y="3360"/>
              <a:ext cx="495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GB" altLang="zh-CN" sz="1000" b="1"/>
                <a:t>Maturity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GB" altLang="zh-CN" sz="1000" b="1"/>
                <a:t>Effectivty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GB" altLang="zh-CN" sz="1000" b="1"/>
                <a:t>…</a:t>
              </a:r>
            </a:p>
          </p:txBody>
        </p:sp>
        <p:pic>
          <p:nvPicPr>
            <p:cNvPr id="23569" name="Picture 58" descr="i3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296" y="2652"/>
              <a:ext cx="1152" cy="12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3570" name="Rectangle 59"/>
            <p:cNvSpPr>
              <a:spLocks noChangeArrowheads="1"/>
            </p:cNvSpPr>
            <p:nvPr/>
          </p:nvSpPr>
          <p:spPr bwMode="auto">
            <a:xfrm>
              <a:off x="4224" y="2640"/>
              <a:ext cx="1440" cy="1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571" name="Picture 60" descr="wing5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24" y="2840"/>
              <a:ext cx="1104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e_Paysage">
  <a:themeElements>
    <a:clrScheme name="Interne_Paysage 1">
      <a:dk1>
        <a:srgbClr val="000000"/>
      </a:dk1>
      <a:lt1>
        <a:srgbClr val="FFFFFF"/>
      </a:lt1>
      <a:dk2>
        <a:srgbClr val="C8DEEE"/>
      </a:dk2>
      <a:lt2>
        <a:srgbClr val="5D5D5D"/>
      </a:lt2>
      <a:accent1>
        <a:srgbClr val="FFCC00"/>
      </a:accent1>
      <a:accent2>
        <a:srgbClr val="64A2D0"/>
      </a:accent2>
      <a:accent3>
        <a:srgbClr val="FFFFFF"/>
      </a:accent3>
      <a:accent4>
        <a:srgbClr val="000000"/>
      </a:accent4>
      <a:accent5>
        <a:srgbClr val="FFE2AA"/>
      </a:accent5>
      <a:accent6>
        <a:srgbClr val="5A92BC"/>
      </a:accent6>
      <a:hlink>
        <a:srgbClr val="0099CC"/>
      </a:hlink>
      <a:folHlink>
        <a:srgbClr val="CC0000"/>
      </a:folHlink>
    </a:clrScheme>
    <a:fontScheme name="Interne_Pays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terne_Paysage 1">
        <a:dk1>
          <a:srgbClr val="000000"/>
        </a:dk1>
        <a:lt1>
          <a:srgbClr val="FFFFFF"/>
        </a:lt1>
        <a:dk2>
          <a:srgbClr val="C8DEEE"/>
        </a:dk2>
        <a:lt2>
          <a:srgbClr val="5D5D5D"/>
        </a:lt2>
        <a:accent1>
          <a:srgbClr val="FFCC00"/>
        </a:accent1>
        <a:accent2>
          <a:srgbClr val="64A2D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5A92BC"/>
        </a:accent6>
        <a:hlink>
          <a:srgbClr val="0099CC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ne_Paysage 2">
        <a:dk1>
          <a:srgbClr val="B2B2B2"/>
        </a:dk1>
        <a:lt1>
          <a:srgbClr val="FFFFFF"/>
        </a:lt1>
        <a:dk2>
          <a:srgbClr val="1E326E"/>
        </a:dk2>
        <a:lt2>
          <a:srgbClr val="C8DEEE"/>
        </a:lt2>
        <a:accent1>
          <a:srgbClr val="FFCC00"/>
        </a:accent1>
        <a:accent2>
          <a:srgbClr val="64A2D0"/>
        </a:accent2>
        <a:accent3>
          <a:srgbClr val="ABADBA"/>
        </a:accent3>
        <a:accent4>
          <a:srgbClr val="DADADA"/>
        </a:accent4>
        <a:accent5>
          <a:srgbClr val="FFE2AA"/>
        </a:accent5>
        <a:accent6>
          <a:srgbClr val="5A92BC"/>
        </a:accent6>
        <a:hlink>
          <a:srgbClr val="0099CC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2592</Words>
  <Application>Microsoft Office PowerPoint</Application>
  <PresentationFormat>全屏显示(4:3)</PresentationFormat>
  <Paragraphs>556</Paragraphs>
  <Slides>46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Interne_Paysage</vt:lpstr>
      <vt:lpstr>Image Photo Editor</vt:lpstr>
      <vt:lpstr>Clip</vt:lpstr>
      <vt:lpstr>Image</vt:lpstr>
      <vt:lpstr>图片</vt:lpstr>
      <vt:lpstr>  数字样机(DMU)简介 </vt:lpstr>
      <vt:lpstr>议程</vt:lpstr>
      <vt:lpstr>什么是DMU？</vt:lpstr>
      <vt:lpstr>什么是DMU？</vt:lpstr>
      <vt:lpstr>DMU概念</vt:lpstr>
      <vt:lpstr>议程</vt:lpstr>
      <vt:lpstr>DMU的内容</vt:lpstr>
      <vt:lpstr>DMU的内容 — 应用场景</vt:lpstr>
      <vt:lpstr>DMU的内容</vt:lpstr>
      <vt:lpstr>DMU的内容 — 结构和系统</vt:lpstr>
      <vt:lpstr>DMU的内容 — 设备及其他</vt:lpstr>
      <vt:lpstr>DMU的内容 — 产品结构</vt:lpstr>
      <vt:lpstr>DMU的内容 — 有效性管理</vt:lpstr>
      <vt:lpstr>DMU的内容 — 产品视图</vt:lpstr>
      <vt:lpstr>DMU的内容 — DMU内容的产生</vt:lpstr>
      <vt:lpstr>DMU的内容 — DMU内容的共享</vt:lpstr>
      <vt:lpstr>在产品生命周期过程中的DMU</vt:lpstr>
      <vt:lpstr>议程</vt:lpstr>
      <vt:lpstr>DMU的应用流程</vt:lpstr>
      <vt:lpstr>DMU的应用 — 布局虚拟</vt:lpstr>
      <vt:lpstr>DMU的应用 — 结构装配</vt:lpstr>
      <vt:lpstr>DMU的应用 — 应力分析</vt:lpstr>
      <vt:lpstr>DMU的应用 — 系统安装</vt:lpstr>
      <vt:lpstr>DMU的应用 — 固定支架</vt:lpstr>
      <vt:lpstr>DMU的应用 — 边境检查</vt:lpstr>
      <vt:lpstr>DMU的应用 — 拆装仿真</vt:lpstr>
      <vt:lpstr>DMU的应用 — 维护管理</vt:lpstr>
      <vt:lpstr>DMU的应用 — 技术出版物管理</vt:lpstr>
      <vt:lpstr>DMU的应用 — 样机审查</vt:lpstr>
      <vt:lpstr>DMU的应用 — 样机集成</vt:lpstr>
      <vt:lpstr>议程</vt:lpstr>
      <vt:lpstr>什么是cDMU（Configured DMU）管理       — 从Airbus A380 DMU说起</vt:lpstr>
      <vt:lpstr>cDMU管理 — 纠正认识上的常见偏差</vt:lpstr>
      <vt:lpstr>cDMU管理 — Airbus cDMU管理界面示意</vt:lpstr>
      <vt:lpstr>欧直未来基于cDMU的业务应用</vt:lpstr>
      <vt:lpstr>cDMU管理实现过程(1)</vt:lpstr>
      <vt:lpstr>cDMU管理的实现过程(2)— eDMU  mDMU  sDMU</vt:lpstr>
      <vt:lpstr>基于cDMU的业务应用关键支持能力概览</vt:lpstr>
      <vt:lpstr>cDMU管理关键能力 — 主要流程</vt:lpstr>
      <vt:lpstr>cDMU管理关键能力 — 实现基于配置的DMU</vt:lpstr>
      <vt:lpstr>cDMU管理关键能力 — 满足各角色业务需要的cDMU</vt:lpstr>
      <vt:lpstr>基于cDMU管理的应用领域示例</vt:lpstr>
      <vt:lpstr>基于cDMU管理的应用领域示例</vt:lpstr>
      <vt:lpstr>基于cDMU管理的应用领域示例</vt:lpstr>
      <vt:lpstr>cDMU的构建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/>
  <cp:revision>34</cp:revision>
  <dcterms:created xsi:type="dcterms:W3CDTF">2010-10-01T19:27:16Z</dcterms:created>
  <dcterms:modified xsi:type="dcterms:W3CDTF">2011-07-13T14:17:20Z</dcterms:modified>
</cp:coreProperties>
</file>